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1" r:id="rId3"/>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404" r:id="rId60"/>
    <p:sldId id="405" r:id="rId61"/>
    <p:sldId id="406" r:id="rId62"/>
    <p:sldId id="407" r:id="rId63"/>
    <p:sldId id="408" r:id="rId64"/>
    <p:sldId id="409" r:id="rId65"/>
    <p:sldId id="410" r:id="rId66"/>
    <p:sldId id="411" r:id="rId67"/>
    <p:sldId id="412" r:id="rId68"/>
    <p:sldId id="413" r:id="rId69"/>
    <p:sldId id="414" r:id="rId70"/>
    <p:sldId id="415" r:id="rId71"/>
    <p:sldId id="377" r:id="rId72"/>
    <p:sldId id="378" r:id="rId73"/>
    <p:sldId id="379" r:id="rId74"/>
    <p:sldId id="380" r:id="rId75"/>
    <p:sldId id="381" r:id="rId76"/>
    <p:sldId id="382" r:id="rId77"/>
    <p:sldId id="383" r:id="rId78"/>
    <p:sldId id="384" r:id="rId79"/>
    <p:sldId id="385" r:id="rId80"/>
    <p:sldId id="386" r:id="rId81"/>
    <p:sldId id="387" r:id="rId82"/>
    <p:sldId id="388" r:id="rId83"/>
    <p:sldId id="389" r:id="rId84"/>
    <p:sldId id="390" r:id="rId85"/>
    <p:sldId id="391" r:id="rId86"/>
    <p:sldId id="392" r:id="rId87"/>
    <p:sldId id="393" r:id="rId88"/>
    <p:sldId id="394" r:id="rId89"/>
    <p:sldId id="395" r:id="rId90"/>
    <p:sldId id="396" r:id="rId91"/>
    <p:sldId id="397" r:id="rId92"/>
    <p:sldId id="398" r:id="rId93"/>
    <p:sldId id="399" r:id="rId94"/>
    <p:sldId id="400" r:id="rId95"/>
    <p:sldId id="401" r:id="rId96"/>
    <p:sldId id="402" r:id="rId97"/>
    <p:sldId id="403" r:id="rId98"/>
    <p:sldId id="416" r:id="rId99"/>
    <p:sldId id="417" r:id="rId100"/>
    <p:sldId id="418" r:id="rId101"/>
    <p:sldId id="419" r:id="rId102"/>
    <p:sldId id="420" r:id="rId103"/>
    <p:sldId id="421" r:id="rId104"/>
    <p:sldId id="422" r:id="rId105"/>
    <p:sldId id="423" r:id="rId106"/>
    <p:sldId id="424" r:id="rId107"/>
    <p:sldId id="425" r:id="rId108"/>
    <p:sldId id="426" r:id="rId109"/>
    <p:sldId id="427" r:id="rId110"/>
    <p:sldId id="428" r:id="rId111"/>
    <p:sldId id="429" r:id="rId112"/>
    <p:sldId id="430" r:id="rId113"/>
    <p:sldId id="431" r:id="rId114"/>
    <p:sldId id="432" r:id="rId115"/>
    <p:sldId id="433" r:id="rId116"/>
    <p:sldId id="434" r:id="rId117"/>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82646" autoAdjust="0"/>
  </p:normalViewPr>
  <p:slideViewPr>
    <p:cSldViewPr snapToGrid="0">
      <p:cViewPr varScale="1">
        <p:scale>
          <a:sx n="55" d="100"/>
          <a:sy n="55" d="100"/>
        </p:scale>
        <p:origin x="1966" y="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0" Type="http://schemas.openxmlformats.org/officeDocument/2006/relationships/tableStyles" Target="tableStyles.xml"/><Relationship Id="rId12" Type="http://schemas.openxmlformats.org/officeDocument/2006/relationships/slide" Target="slides/slide9.xml"/><Relationship Id="rId119" Type="http://schemas.openxmlformats.org/officeDocument/2006/relationships/viewProps" Target="viewProps.xml"/><Relationship Id="rId118" Type="http://schemas.openxmlformats.org/officeDocument/2006/relationships/presProps" Target="presProps.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lstStyle>
            <a:lvl1pPr eaLnBrk="1" hangingPunct="1">
              <a:defRPr sz="1300"/>
            </a:lvl1pPr>
          </a:lstStyle>
          <a:p>
            <a:pPr>
              <a:defRPr/>
            </a:pPr>
            <a:endParaRPr lang="en-US" altLang="zh-CN"/>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lstStyle>
            <a:lvl1pPr algn="r" eaLnBrk="1" hangingPunct="1">
              <a:defRPr sz="1300"/>
            </a:lvl1pPr>
          </a:lstStyle>
          <a:p>
            <a:pPr>
              <a:defRPr/>
            </a:pPr>
            <a:fld id="{5C0BDFA1-45CD-4BA7-B51F-F929990265FF}" type="datetimeFigureOut">
              <a:rPr lang="en-US" altLang="zh-CN"/>
            </a:fld>
            <a:endParaRPr lang="en-US" altLang="zh-CN"/>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lstStyle>
            <a:lvl1pPr eaLnBrk="1" hangingPunct="1">
              <a:defRPr sz="1300"/>
            </a:lvl1pPr>
          </a:lstStyle>
          <a:p>
            <a:pPr>
              <a:defRPr/>
            </a:pPr>
            <a:endParaRPr lang="en-US" altLang="zh-CN"/>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lstStyle>
            <a:lvl1pPr algn="r" eaLnBrk="1" hangingPunct="1">
              <a:defRPr sz="1300"/>
            </a:lvl1pPr>
          </a:lstStyle>
          <a:p>
            <a:pPr>
              <a:defRPr/>
            </a:pPr>
            <a:fld id="{5BC8BA3F-D90A-4616-B717-BBD61DF9FE5A}"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smtClean="0"/>
          </a:p>
        </p:txBody>
      </p:sp>
      <p:sp>
        <p:nvSpPr>
          <p:cNvPr id="7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3D2917-5946-4631-A448-634341DA818B}" type="slidenum">
              <a:rPr lang="en-US" altLang="zh-CN" smtClean="0"/>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DDD5D8B-B9B6-4050-8462-FFC9E43EEBB5}" type="slidenum">
              <a:rPr lang="en-US" altLang="zh-CN"/>
            </a:fld>
            <a:endParaRPr lang="en-US" altLang="zh-CN"/>
          </a:p>
        </p:txBody>
      </p:sp>
      <p:sp>
        <p:nvSpPr>
          <p:cNvPr id="958466" name="Rectangle 2"/>
          <p:cNvSpPr>
            <a:spLocks noGrp="1" noRot="1" noChangeAspect="1" noChangeArrowheads="1" noTextEdit="1"/>
          </p:cNvSpPr>
          <p:nvPr>
            <p:ph type="sldImg"/>
          </p:nvPr>
        </p:nvSpPr>
        <p:spPr/>
      </p:sp>
      <p:sp>
        <p:nvSpPr>
          <p:cNvPr id="9584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31A146-43FF-4744-8108-4F31E87281A6}" type="slidenum">
              <a:rPr lang="en-US" altLang="zh-CN"/>
            </a:fld>
            <a:endParaRPr lang="en-US" altLang="zh-CN"/>
          </a:p>
        </p:txBody>
      </p:sp>
      <p:sp>
        <p:nvSpPr>
          <p:cNvPr id="960514" name="Rectangle 2"/>
          <p:cNvSpPr>
            <a:spLocks noGrp="1" noRot="1" noChangeAspect="1" noChangeArrowheads="1" noTextEdit="1"/>
          </p:cNvSpPr>
          <p:nvPr>
            <p:ph type="sldImg"/>
          </p:nvPr>
        </p:nvSpPr>
        <p:spPr/>
      </p:sp>
      <p:sp>
        <p:nvSpPr>
          <p:cNvPr id="960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048600B-746B-416E-90C7-2070567BCDF2}" type="slidenum">
              <a:rPr lang="en-US" altLang="zh-CN"/>
            </a:fld>
            <a:endParaRPr lang="en-US" altLang="zh-CN"/>
          </a:p>
        </p:txBody>
      </p:sp>
      <p:sp>
        <p:nvSpPr>
          <p:cNvPr id="962562" name="Rectangle 2"/>
          <p:cNvSpPr>
            <a:spLocks noGrp="1" noRot="1" noChangeAspect="1" noChangeArrowheads="1" noTextEdit="1"/>
          </p:cNvSpPr>
          <p:nvPr>
            <p:ph type="sldImg"/>
          </p:nvPr>
        </p:nvSpPr>
        <p:spPr/>
      </p:sp>
      <p:sp>
        <p:nvSpPr>
          <p:cNvPr id="9625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791DF64-B498-40F5-B653-E9A0CB93D094}" type="slidenum">
              <a:rPr lang="en-US" altLang="zh-CN"/>
            </a:fld>
            <a:endParaRPr lang="en-US" altLang="zh-CN"/>
          </a:p>
        </p:txBody>
      </p:sp>
      <p:sp>
        <p:nvSpPr>
          <p:cNvPr id="942082" name="Rectangle 2"/>
          <p:cNvSpPr>
            <a:spLocks noGrp="1" noRot="1" noChangeAspect="1" noChangeArrowheads="1" noTextEdit="1"/>
          </p:cNvSpPr>
          <p:nvPr>
            <p:ph type="sldImg"/>
          </p:nvPr>
        </p:nvSpPr>
        <p:spPr/>
      </p:sp>
      <p:sp>
        <p:nvSpPr>
          <p:cNvPr id="942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0A146F7-A2BC-47F3-9672-DE23B1D8F466}" type="slidenum">
              <a:rPr lang="en-US" altLang="zh-CN"/>
            </a:fld>
            <a:endParaRPr lang="en-US" altLang="zh-CN"/>
          </a:p>
        </p:txBody>
      </p:sp>
      <p:sp>
        <p:nvSpPr>
          <p:cNvPr id="921602" name="Rectangle 2"/>
          <p:cNvSpPr>
            <a:spLocks noGrp="1" noRot="1" noChangeAspect="1" noChangeArrowheads="1" noTextEdit="1"/>
          </p:cNvSpPr>
          <p:nvPr>
            <p:ph type="sldImg"/>
          </p:nvPr>
        </p:nvSpPr>
        <p:spPr/>
      </p:sp>
      <p:sp>
        <p:nvSpPr>
          <p:cNvPr id="921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37B7441-9D27-4A2E-B5CA-D03C65BBB007}" type="slidenum">
              <a:rPr lang="en-US" altLang="zh-CN"/>
            </a:fld>
            <a:endParaRPr lang="en-US" altLang="zh-CN"/>
          </a:p>
        </p:txBody>
      </p:sp>
      <p:sp>
        <p:nvSpPr>
          <p:cNvPr id="923650" name="Rectangle 2"/>
          <p:cNvSpPr>
            <a:spLocks noGrp="1" noRot="1" noChangeAspect="1" noChangeArrowheads="1" noTextEdit="1"/>
          </p:cNvSpPr>
          <p:nvPr>
            <p:ph type="sldImg"/>
          </p:nvPr>
        </p:nvSpPr>
        <p:spPr/>
      </p:sp>
      <p:sp>
        <p:nvSpPr>
          <p:cNvPr id="923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E037F62-AF99-4C3B-8C3E-0E49D88245EE}" type="slidenum">
              <a:rPr lang="en-US" altLang="zh-CN"/>
            </a:fld>
            <a:endParaRPr lang="en-US" altLang="zh-CN"/>
          </a:p>
        </p:txBody>
      </p:sp>
      <p:sp>
        <p:nvSpPr>
          <p:cNvPr id="925698" name="Rectangle 2"/>
          <p:cNvSpPr>
            <a:spLocks noGrp="1" noRot="1" noChangeAspect="1" noChangeArrowheads="1" noTextEdit="1"/>
          </p:cNvSpPr>
          <p:nvPr>
            <p:ph type="sldImg"/>
          </p:nvPr>
        </p:nvSpPr>
        <p:spPr/>
      </p:sp>
      <p:sp>
        <p:nvSpPr>
          <p:cNvPr id="925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254E89C-A44A-4FC4-9451-860244412AD6}" type="slidenum">
              <a:rPr lang="en-US" altLang="zh-CN"/>
            </a:fld>
            <a:endParaRPr lang="en-US" altLang="zh-CN"/>
          </a:p>
        </p:txBody>
      </p:sp>
      <p:sp>
        <p:nvSpPr>
          <p:cNvPr id="927746" name="Rectangle 2"/>
          <p:cNvSpPr>
            <a:spLocks noGrp="1" noRot="1" noChangeAspect="1" noChangeArrowheads="1" noTextEdit="1"/>
          </p:cNvSpPr>
          <p:nvPr>
            <p:ph type="sldImg"/>
          </p:nvPr>
        </p:nvSpPr>
        <p:spPr/>
      </p:sp>
      <p:sp>
        <p:nvSpPr>
          <p:cNvPr id="927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62BF26A-136C-4F0A-B319-49A861EE2AD2}" type="slidenum">
              <a:rPr lang="en-US" altLang="zh-CN"/>
            </a:fld>
            <a:endParaRPr lang="en-US" altLang="zh-CN"/>
          </a:p>
        </p:txBody>
      </p:sp>
      <p:sp>
        <p:nvSpPr>
          <p:cNvPr id="929794" name="Rectangle 2"/>
          <p:cNvSpPr>
            <a:spLocks noGrp="1" noRot="1" noChangeAspect="1" noChangeArrowheads="1" noTextEdit="1"/>
          </p:cNvSpPr>
          <p:nvPr>
            <p:ph type="sldImg"/>
          </p:nvPr>
        </p:nvSpPr>
        <p:spPr/>
      </p:sp>
      <p:sp>
        <p:nvSpPr>
          <p:cNvPr id="929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292AFC9-7336-4D5C-82A1-08B42692A056}" type="slidenum">
              <a:rPr lang="en-US" altLang="zh-CN"/>
            </a:fld>
            <a:endParaRPr lang="en-US" altLang="zh-CN"/>
          </a:p>
        </p:txBody>
      </p:sp>
      <p:sp>
        <p:nvSpPr>
          <p:cNvPr id="931842" name="Rectangle 2"/>
          <p:cNvSpPr>
            <a:spLocks noGrp="1" noRot="1" noChangeAspect="1" noChangeArrowheads="1" noTextEdit="1"/>
          </p:cNvSpPr>
          <p:nvPr>
            <p:ph type="sldImg"/>
          </p:nvPr>
        </p:nvSpPr>
        <p:spPr/>
      </p:sp>
      <p:sp>
        <p:nvSpPr>
          <p:cNvPr id="931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smtClean="0"/>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37DECE-9A58-4921-B9E0-8C6A0769EEB6}" type="slidenum">
              <a:rPr lang="en-US" altLang="zh-CN" smtClean="0"/>
            </a:fld>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5258682-258B-4799-94D2-9754AE54F16C}" type="slidenum">
              <a:rPr lang="en-US" altLang="zh-CN"/>
            </a:fld>
            <a:endParaRPr lang="en-US" altLang="zh-CN"/>
          </a:p>
        </p:txBody>
      </p:sp>
      <p:sp>
        <p:nvSpPr>
          <p:cNvPr id="933890" name="Rectangle 2"/>
          <p:cNvSpPr>
            <a:spLocks noGrp="1" noRot="1" noChangeAspect="1" noChangeArrowheads="1" noTextEdit="1"/>
          </p:cNvSpPr>
          <p:nvPr>
            <p:ph type="sldImg"/>
          </p:nvPr>
        </p:nvSpPr>
        <p:spPr/>
      </p:sp>
      <p:sp>
        <p:nvSpPr>
          <p:cNvPr id="9338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226535-BDCD-47B9-9711-2908B9639EC0}" type="slidenum">
              <a:rPr lang="en-US" altLang="zh-CN"/>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smtClean="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1417441-185F-42EE-A109-E9C9715C59DF}" type="slidenum">
              <a:rPr lang="en-US" altLang="zh-CN" smtClean="0"/>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0E0DC8-6FC6-474D-8537-35D1F11AF4D0}" type="slidenum">
              <a:rPr lang="en-US" altLang="zh-CN" smtClean="0"/>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smtClean="0"/>
              <a:t>This is an intermediate protocol in which we’ve dealt with one issue (flow control) but not another (error control). It is instructive, but does not represent any real protocol (as it will deadlock if there are errors).</a:t>
            </a:r>
            <a:endParaRPr lang="en-US" altLang="zh-CN" smtClean="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95FDC37-DF75-448D-8325-0B54B18FD822}" type="slidenum">
              <a:rPr lang="en-US" altLang="zh-CN" smtClean="0"/>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smtClean="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822346-A197-4F6C-8A0F-EA3A0634C8BD}" type="slidenum">
              <a:rPr lang="en-US" altLang="zh-CN" smtClean="0"/>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A34F7FB-D9DC-4F8B-9919-AA915B3E2E8E}" type="slidenum">
              <a:rPr lang="en-US" altLang="zh-CN" smtClean="0"/>
            </a:fld>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ED89C80-EB79-4658-8995-38ADCB8217AD}" type="slidenum">
              <a:rPr lang="en-US" altLang="zh-CN" smtClean="0"/>
            </a:fld>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61CBBB5-1D46-42F8-8CF3-D91A527A5004}" type="slidenum">
              <a:rPr lang="en-US" altLang="zh-CN" smtClean="0"/>
            </a:fld>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smtClean="0"/>
              <a:t>Pipelining means that there are multiple frames outstanding in the network at any instant.</a:t>
            </a:r>
            <a:endParaRPr lang="en-US" altLang="zh-CN" smtClean="0"/>
          </a:p>
          <a:p>
            <a:pPr eaLnBrk="1" hangingPunct="1">
              <a:spcBef>
                <a:spcPct val="0"/>
              </a:spcBef>
            </a:pPr>
            <a:r>
              <a:rPr lang="en-US" altLang="zh-CN" smtClean="0"/>
              <a:t>For stop-and-wait, imagine a link from Seattle to Amsterdam that has a 500ms round-trip time. It doesn’t matter how fast the link is in bits/sec, stop-and-wait will only let it run at two packets per second. </a:t>
            </a:r>
            <a:endParaRPr lang="en-US" altLang="zh-CN" smtClean="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1FB4360-288A-4001-838F-79AD719C460F}" type="slidenum">
              <a:rPr lang="en-US" altLang="zh-CN" smtClean="0"/>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data unit from one point in the Internet needs to pass through many networks (LANs and WANs) to reach another point</a:t>
            </a:r>
            <a:r>
              <a:rPr lang="en-US" altLang="zh-CN" smtClean="0"/>
              <a:t>. Theses </a:t>
            </a:r>
            <a:r>
              <a:rPr lang="en-US" altLang="zh-CN" dirty="0" smtClean="0"/>
              <a:t>LANs and WANs are connected by routers.</a:t>
            </a:r>
            <a:endParaRPr lang="en-US" altLang="zh-CN" dirty="0" smtClean="0"/>
          </a:p>
          <a:p>
            <a:r>
              <a:rPr lang="en-US" altLang="zh-CN" dirty="0" smtClean="0"/>
              <a:t> It is customary to refer to the two end hosts and the routers as nodes and the networks in between as links. </a:t>
            </a:r>
            <a:endParaRPr lang="zh-CN" altLang="en-US" dirty="0"/>
          </a:p>
        </p:txBody>
      </p:sp>
      <p:sp>
        <p:nvSpPr>
          <p:cNvPr id="4" name="灯片编号占位符 3"/>
          <p:cNvSpPr>
            <a:spLocks noGrp="1"/>
          </p:cNvSpPr>
          <p:nvPr>
            <p:ph type="sldNum" sz="quarter" idx="10"/>
          </p:nvPr>
        </p:nvSpPr>
        <p:spPr/>
        <p:txBody>
          <a:bodyPr/>
          <a:lstStyle/>
          <a:p>
            <a:pPr>
              <a:defRPr/>
            </a:pPr>
            <a:fld id="{C5F13356-2B5C-4B61-B92C-20D90975D1B8}"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smtClean="0"/>
              <a:t>Shows a basic implementation of a sliding window for w=1 handling error/flow control for us to build on</a:t>
            </a:r>
            <a:endParaRPr lang="en-US" altLang="zh-CN" smtClean="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1AB97E4-6B8B-4F1B-9D16-23392403ADA7}" type="slidenum">
              <a:rPr lang="en-US" altLang="zh-CN" smtClean="0"/>
            </a:fld>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D7C7F0-83CD-43BF-BAE0-CA5210E2E705}" type="slidenum">
              <a:rPr lang="en-US" altLang="zh-CN" smtClean="0"/>
            </a:fld>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smtClean="0">
                <a:latin typeface="Times New Roman" panose="02020603050405020304" pitchFamily="18" charset="0"/>
              </a:rPr>
              <a:t>Frames 0, 1, 2, and 3 are sent. However, frame 1 is lost. The receiver receives frames 2 and 3, but they are discarded because they are received out of order. The sender receives no acknowledgment about frames 1, 2, or 3. Its timer finally expires. The sender sends all outstanding frames (1, 2, and 3) because it does not know what is wrong. Note that the resending of frames 1, 2, and 3 is the response to one single event. When the sender is responding to this event, it cannot accept the triggering of other events. This means that when ACK 2 arrives, the sender is still busy with sending frame 3. </a:t>
            </a:r>
            <a:endParaRPr lang="en-US" altLang="zh-CN" smtClean="0">
              <a:latin typeface="Times New Roman" panose="02020603050405020304" pitchFamily="18" charset="0"/>
            </a:endParaRPr>
          </a:p>
          <a:p>
            <a:r>
              <a:rPr lang="en-US" altLang="zh-CN" smtClean="0">
                <a:latin typeface="Times New Roman" panose="02020603050405020304" pitchFamily="18" charset="0"/>
              </a:rPr>
              <a:t>The physical layer must wait until this event is completed and the data link layer goes back to its sleeping state. We have shown a vertical line to indicate the delay. It is the same story with ACK 3; but when ACK 3 arrives, the sender is busy responding to ACK 2. It happens again when ACK 4 arrives. Note that before the second timer expires, all outstanding frames have been sent and the timer is stopped.</a:t>
            </a:r>
            <a:endParaRPr lang="en-US" altLang="zh-CN" smtClean="0">
              <a:latin typeface="Times New Roman" panose="02020603050405020304" pitchFamily="18" charset="0"/>
            </a:endParaRPr>
          </a:p>
          <a:p>
            <a:endParaRPr lang="zh-CN" altLang="en-US" smtClean="0"/>
          </a:p>
          <a:p>
            <a:endParaRPr lang="zh-CN" altLang="en-US" smtClean="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0DB880-EFB6-49B5-8C70-41DCED2858F2}" type="slidenum">
              <a:rPr lang="en-US" altLang="zh-CN" smtClean="0"/>
            </a:fld>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smtClean="0"/>
              <a:t>What happens if the NAK is lost, or if multiple data frames are lost per round-trip time? The retransmission timer goes off and transmission restarts from the acknowledgement point. To be more tolerant of these situations more acknowledgement information needs to be returned (more NAKs, a bit vector of the frames received beyond the cumulative ack, etc.)</a:t>
            </a:r>
            <a:endParaRPr lang="en-US" altLang="zh-CN" smtClean="0"/>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5E06C8E-2D3F-4F00-A656-BA3CB7FF5070}" type="slidenum">
              <a:rPr lang="en-US" altLang="zh-CN" smtClean="0"/>
            </a:fld>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en-US" altLang="zh-CN" dirty="0" smtClean="0"/>
              <a:t>There are two conditions for the delivery of frames to the network layer: </a:t>
            </a:r>
            <a:endParaRPr lang="en-US" altLang="zh-CN" dirty="0" smtClean="0"/>
          </a:p>
          <a:p>
            <a:pPr marL="171450" indent="-171450">
              <a:buFont typeface="Arial" panose="020B0604020202020204" pitchFamily="34" charset="0"/>
              <a:buChar char="•"/>
              <a:defRPr/>
            </a:pPr>
            <a:r>
              <a:rPr lang="en-US" altLang="zh-CN" dirty="0" smtClean="0"/>
              <a:t>First, a set of consecutive frames must have arrived. </a:t>
            </a:r>
            <a:endParaRPr lang="en-US" altLang="zh-CN" dirty="0" smtClean="0"/>
          </a:p>
          <a:p>
            <a:pPr marL="171450" indent="-171450">
              <a:buFont typeface="Arial" panose="020B0604020202020204" pitchFamily="34" charset="0"/>
              <a:buChar char="•"/>
              <a:defRPr/>
            </a:pPr>
            <a:r>
              <a:rPr lang="en-US" altLang="zh-CN" dirty="0" smtClean="0"/>
              <a:t>Second, the set starts from the beginning of the window. </a:t>
            </a: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6446DB-8363-403C-A071-BB781522F86A}" type="slidenum">
              <a:rPr lang="en-US" altLang="zh-CN" smtClean="0"/>
            </a:fld>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en-US" altLang="zh-CN" smtClean="0">
                <a:cs typeface="Calibri" panose="020F0502020204030204" charset="0"/>
              </a:rPr>
              <a:t>how U-frames can be used for connection establishment and connection release. </a:t>
            </a:r>
            <a:endParaRPr lang="en-US" altLang="zh-CN" smtClean="0">
              <a:cs typeface="Calibri" panose="020F0502020204030204" charset="0"/>
            </a:endParaRPr>
          </a:p>
          <a:p>
            <a:pPr algn="just"/>
            <a:r>
              <a:rPr lang="en-US" altLang="zh-CN" smtClean="0">
                <a:cs typeface="Calibri" panose="020F0502020204030204" charset="0"/>
              </a:rPr>
              <a:t>Node A asks for a connection with a set asynchronous balanced mode (SABM) frame; node B gives a positive response with an unnumbered acknowledgment (UA) frame. After these two exchanges, data can be transferred between the two nodes (not shown in the figure). After data transfer, node A sends a DISC (disconnect) frame to release the connection; it is confirmed by node B responding with a UA (unnumbered acknowledgment).</a:t>
            </a:r>
            <a:endParaRPr lang="en-US" altLang="zh-CN" smtClean="0">
              <a:cs typeface="Calibri" panose="020F0502020204030204" charset="0"/>
            </a:endParaRPr>
          </a:p>
          <a:p>
            <a:endParaRPr lang="zh-CN" altLang="en-US" smtClean="0">
              <a:cs typeface="Calibri" panose="020F0502020204030204" charset="0"/>
            </a:endParaRPr>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8C8F5DD-6FCD-424F-BE86-8CF327BC8041}" type="slidenum">
              <a:rPr lang="en-US" altLang="zh-CN" smtClean="0"/>
            </a:fld>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8CC3E86-6536-4CFA-8AA9-B6F1B6148263}" type="slidenum">
              <a:rPr lang="en-US" altLang="zh-CN" smtClean="0"/>
            </a:fld>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smtClean="0"/>
              <a:t>One of the most common protocols for point-to-point access is the Point-to-Point Protocol (PPP). Today, millions of Internet users who need to connect their home computers to the server of an Internet service provider use PPP. To control and manage the transfer of data, there is a need for a point-to-point protocol at the data-link layer. PPP is by far the most common.</a:t>
            </a:r>
            <a:endParaRPr lang="en-US" altLang="zh-CN" smtClean="0"/>
          </a:p>
          <a:p>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1C29155-DF5F-44E3-A468-0A53364E411C}" type="slidenum">
              <a:rPr lang="en-US" altLang="zh-CN" smtClean="0"/>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smtClean="0"/>
              <a:t>Re ATM: ATM was a major technology in the 1990s that was hyped to win in the convergence of the Internet and telecommunications, but IP won instead. The short, fixed-size cells give flexibility (can mix voice and data without having the voice wait for a whole data packet). ATM is now used in niches such as ADSL and WAN links. </a:t>
            </a:r>
            <a:endParaRPr lang="en-US" altLang="zh-CN" smtClean="0"/>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5D1749F-0B30-4B3B-B7B3-B51B8CDE71D9}" type="slidenum">
              <a:rPr lang="en-US" altLang="zh-CN" smtClean="0"/>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smtClean="0"/>
              <a:t>Assume a person needs to travel from her home to her friend’s home in another city. </a:t>
            </a:r>
            <a:endParaRPr lang="zh-CN" altLang="zh-CN" smtClean="0"/>
          </a:p>
          <a:p>
            <a:r>
              <a:rPr lang="en-US" altLang="zh-CN" smtClean="0"/>
              <a:t>The traveller can use three transportation tools. She can take a taxi to go to the train station in her own city, then travel on the train from her own city to the city where her friend lives, and finally reach her friend’s home using another taxi. Here we have a source node, a destination node, and two intermediate nodes. </a:t>
            </a:r>
            <a:endParaRPr lang="zh-CN" altLang="zh-CN" smtClean="0"/>
          </a:p>
          <a:p>
            <a:r>
              <a:rPr lang="en-US" altLang="zh-CN" smtClean="0"/>
              <a:t>The traveller needs to get into the taxi at the source node, get out of the taxi and get into the train at the first intermediate node (train station in the city where she lives), get out of the train and get into another taxi at the second intermediate node (train station in the city where her friend lives), and finally get out of the taxi when she arrives at her destination. </a:t>
            </a:r>
            <a:endParaRPr lang="zh-CN" altLang="zh-CN" smtClean="0"/>
          </a:p>
          <a:p>
            <a:r>
              <a:rPr lang="en-US" altLang="zh-CN" smtClean="0"/>
              <a:t>A kind of encapsulation occurs at the source node, encapsulation and decapsulation occur at the intermediate nodes, and decapsulation occurs at the destination node. </a:t>
            </a:r>
            <a:endParaRPr lang="zh-CN" altLang="zh-CN" smtClean="0"/>
          </a:p>
          <a:p>
            <a:r>
              <a:rPr lang="en-US" altLang="zh-CN" smtClean="0"/>
              <a:t>Our traveller is the same, but she uses three transporting tools to reach the destination.</a:t>
            </a:r>
            <a:endParaRPr lang="zh-CN" altLang="zh-CN" smtClean="0"/>
          </a:p>
          <a:p>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852864-D82D-4811-B3B1-BCF839908B9B}" type="slidenum">
              <a:rPr lang="en-US" altLang="zh-CN" smtClean="0"/>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smtClean="0"/>
              <a:t>We’ll get to this later in the chapter (error detection/correction, and elementary data link protocols)</a:t>
            </a:r>
            <a:endParaRPr lang="en-US" altLang="zh-CN" smtClean="0"/>
          </a:p>
          <a:p>
            <a:pPr eaLnBrk="1" hangingPunct="1">
              <a:spcBef>
                <a:spcPct val="0"/>
              </a:spcBef>
            </a:pPr>
            <a:endParaRPr lang="en-US" altLang="zh-CN" smtClean="0"/>
          </a:p>
          <a:p>
            <a:pPr eaLnBrk="1" hangingPunct="1">
              <a:spcBef>
                <a:spcPct val="0"/>
              </a:spcBef>
            </a:pPr>
            <a:endParaRPr lang="en-US" altLang="zh-CN"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2FFE6C-A4E1-4FC5-B834-7E0803AFA3BF}" type="slidenum">
              <a:rPr lang="en-US" altLang="zh-CN" smtClean="0"/>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smtClean="0"/>
              <a:t>We’ll get to this later in the chapter (sliding window protocol) but note that flow control is mostly the responsibility of the Transport layer in practice (e.g., TCP)</a:t>
            </a:r>
            <a:endParaRPr lang="en-US" altLang="zh-CN"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2DD38B5-AEBE-4506-8F82-23166720DB78}" type="slidenum">
              <a:rPr lang="en-US" altLang="zh-CN" smtClean="0"/>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smtClean="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8726D8-0197-4485-8C40-42CA5BEE02C9}" type="slidenum">
              <a:rPr lang="en-US" altLang="zh-CN" smtClean="0"/>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dirty="0" smtClean="0"/>
              <a:t>Why can a code with distance d+1 detect up to d errors? Because errors are detected by receiving invalid </a:t>
            </a:r>
            <a:r>
              <a:rPr lang="en-US" altLang="zh-CN" dirty="0" err="1" smtClean="0"/>
              <a:t>codewords</a:t>
            </a:r>
            <a:r>
              <a:rPr lang="en-US" altLang="zh-CN" dirty="0" smtClean="0"/>
              <a:t> (like 0101010101 for the example). If there are d+1 or more errors then one valid </a:t>
            </a:r>
            <a:r>
              <a:rPr lang="en-US" altLang="zh-CN" dirty="0" err="1" smtClean="0"/>
              <a:t>codeword</a:t>
            </a:r>
            <a:r>
              <a:rPr lang="en-US" altLang="zh-CN" dirty="0" smtClean="0"/>
              <a:t> may be turned into another valid </a:t>
            </a:r>
            <a:r>
              <a:rPr lang="en-US" altLang="zh-CN" dirty="0" err="1" smtClean="0"/>
              <a:t>codeword</a:t>
            </a:r>
            <a:r>
              <a:rPr lang="en-US" altLang="zh-CN" dirty="0" smtClean="0"/>
              <a:t> and there is no way to detect that an error has occurred.</a:t>
            </a:r>
            <a:endParaRPr lang="en-US" altLang="zh-CN" dirty="0" smtClean="0"/>
          </a:p>
          <a:p>
            <a:pPr eaLnBrk="1" hangingPunct="1">
              <a:spcBef>
                <a:spcPct val="0"/>
              </a:spcBef>
            </a:pPr>
            <a:endParaRPr lang="en-US" altLang="zh-CN" dirty="0" smtClean="0"/>
          </a:p>
          <a:p>
            <a:pPr eaLnBrk="1" hangingPunct="1">
              <a:spcBef>
                <a:spcPct val="0"/>
              </a:spcBef>
            </a:pPr>
            <a:r>
              <a:rPr lang="en-US" altLang="zh-CN" dirty="0" smtClean="0"/>
              <a:t>Why can a code with distance 2d+1 detect up to d errors? Because errors are corrected by mapping a received invalid </a:t>
            </a:r>
            <a:r>
              <a:rPr lang="en-US" altLang="zh-CN" dirty="0" err="1" smtClean="0"/>
              <a:t>codeword</a:t>
            </a:r>
            <a:r>
              <a:rPr lang="en-US" altLang="zh-CN" dirty="0" smtClean="0"/>
              <a:t> to the nearest valid </a:t>
            </a:r>
            <a:r>
              <a:rPr lang="en-US" altLang="zh-CN" dirty="0" err="1" smtClean="0"/>
              <a:t>codeword</a:t>
            </a:r>
            <a:r>
              <a:rPr lang="en-US" altLang="zh-CN" dirty="0" smtClean="0"/>
              <a:t>, i.e., the one that can be reached with the fewest bit flips. If there are more than d bit flips, then the received </a:t>
            </a:r>
            <a:r>
              <a:rPr lang="en-US" altLang="zh-CN" dirty="0" err="1" smtClean="0"/>
              <a:t>codeword</a:t>
            </a:r>
            <a:r>
              <a:rPr lang="en-US" altLang="zh-CN" dirty="0" smtClean="0"/>
              <a:t> may be closer to another valid </a:t>
            </a:r>
            <a:r>
              <a:rPr lang="en-US" altLang="zh-CN" dirty="0" err="1" smtClean="0"/>
              <a:t>codeword</a:t>
            </a:r>
            <a:r>
              <a:rPr lang="en-US" altLang="zh-CN" dirty="0" smtClean="0"/>
              <a:t> than the </a:t>
            </a:r>
            <a:r>
              <a:rPr lang="en-US" altLang="zh-CN" dirty="0" err="1" smtClean="0"/>
              <a:t>codeword</a:t>
            </a:r>
            <a:r>
              <a:rPr lang="en-US" altLang="zh-CN" dirty="0" smtClean="0"/>
              <a:t> that was sent. For example, sending 0000000000 with 2 flips might give 1100000000 which is closest to 0000000000, correcting the error. But with 3 flips 1110000000 might be received, which is closest to 1111100000, which is still an error.</a:t>
            </a:r>
            <a:endParaRPr lang="en-US" altLang="zh-CN" dirty="0"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226A89-3D0F-43BD-B0D3-CC1FFB3F4708}" type="slidenum">
              <a:rPr lang="en-US" altLang="zh-CN" smtClean="0"/>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ED7E8C2-281A-4121-9E15-002F026241D1}" type="slidenum">
              <a:rPr lang="en-US" altLang="zh-CN"/>
            </a:fld>
            <a:endParaRPr lang="en-US" altLang="zh-CN"/>
          </a:p>
        </p:txBody>
      </p:sp>
      <p:sp>
        <p:nvSpPr>
          <p:cNvPr id="956418" name="Rectangle 2"/>
          <p:cNvSpPr>
            <a:spLocks noGrp="1" noRot="1" noChangeAspect="1" noChangeArrowheads="1" noTextEdit="1"/>
          </p:cNvSpPr>
          <p:nvPr>
            <p:ph type="sldImg"/>
          </p:nvPr>
        </p:nvSpPr>
        <p:spPr/>
      </p:sp>
      <p:sp>
        <p:nvSpPr>
          <p:cNvPr id="956419"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
          </p:nvPr>
        </p:nvSpPr>
        <p:spPr>
          <a:xfrm>
            <a:off x="457200" y="1143000"/>
            <a:ext cx="4114800" cy="4867275"/>
          </a:xfrm>
        </p:spPr>
        <p:txBody>
          <a:bodyPr/>
          <a:lstStyle>
            <a:lvl1pPr>
              <a:buClr>
                <a:srgbClr val="0000FF"/>
              </a:buCl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Rectangle 5"/>
          <p:cNvSpPr>
            <a:spLocks noGrp="1" noChangeArrowheads="1"/>
          </p:cNvSpPr>
          <p:nvPr>
            <p:ph type="ftr" sz="quarter" idx="10"/>
          </p:nvPr>
        </p:nvSpPr>
        <p:spPr/>
        <p:txBody>
          <a:bodyPr/>
          <a:lstStyle>
            <a:lvl1pPr>
              <a:defRPr/>
            </a:lvl1pPr>
          </a:lstStyle>
          <a:p>
            <a:r>
              <a:rPr lang="en-US" altLang="zh-CN" smtClean="0"/>
              <a:t>Computer Networks, Chapter 3 The Data Link Layer</a:t>
            </a:r>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457200" y="1143001"/>
            <a:ext cx="8229600" cy="1123950"/>
          </a:xfrm>
        </p:spPr>
        <p:txBody>
          <a:bodyPr/>
          <a:lstStyle>
            <a:lvl1pPr>
              <a:buClr>
                <a:srgbClr val="0000FF"/>
              </a:buCl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Content Placeholder 2"/>
          <p:cNvSpPr>
            <a:spLocks noGrp="1"/>
          </p:cNvSpPr>
          <p:nvPr>
            <p:ph idx="11"/>
          </p:nvPr>
        </p:nvSpPr>
        <p:spPr>
          <a:xfrm>
            <a:off x="457200" y="2266950"/>
            <a:ext cx="4114800" cy="3743325"/>
          </a:xfrm>
        </p:spPr>
        <p:txBody>
          <a:bodyPr/>
          <a:lstStyle>
            <a:lvl1pPr>
              <a:buClr>
                <a:srgbClr val="0000FF"/>
              </a:buCl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Rectangle 5"/>
          <p:cNvSpPr>
            <a:spLocks noGrp="1" noChangeArrowheads="1"/>
          </p:cNvSpPr>
          <p:nvPr>
            <p:ph type="ftr" sz="quarter" idx="12"/>
          </p:nvPr>
        </p:nvSpPr>
        <p:spPr/>
        <p:txBody>
          <a:bodyPr/>
          <a:lstStyle>
            <a:lvl1pPr>
              <a:defRPr/>
            </a:lvl1pPr>
          </a:lstStyle>
          <a:p>
            <a:r>
              <a:rPr lang="en-US" altLang="zh-CN" smtClean="0"/>
              <a:t>Computer Networks, Chapter 3 The Data Link Layer</a:t>
            </a:r>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1381124" y="1990725"/>
            <a:ext cx="7315201" cy="4019550"/>
          </a:xfrm>
        </p:spPr>
        <p:txBody>
          <a:bodyPr/>
          <a:lstStyle>
            <a:lvl1pPr>
              <a:buClr>
                <a:srgbClr val="0000FF"/>
              </a:buCl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Rectangle 5"/>
          <p:cNvSpPr>
            <a:spLocks noGrp="1" noChangeArrowheads="1"/>
          </p:cNvSpPr>
          <p:nvPr>
            <p:ph type="ftr" sz="quarter" idx="10"/>
          </p:nvPr>
        </p:nvSpPr>
        <p:spPr/>
        <p:txBody>
          <a:bodyPr/>
          <a:lstStyle>
            <a:lvl1pPr>
              <a:defRPr/>
            </a:lvl1pPr>
          </a:lstStyle>
          <a:p>
            <a:r>
              <a:rPr lang="en-US" altLang="zh-CN" smtClean="0"/>
              <a:t>Computer Networks, Chapter 3 The Data Link Layer</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914399" y="1610713"/>
            <a:ext cx="7790214" cy="4600081"/>
          </a:xfrm>
        </p:spPr>
        <p:txBody>
          <a:bodyPr/>
          <a:lstStyle>
            <a:lvl1pP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Rectangle 5"/>
          <p:cNvSpPr>
            <a:spLocks noGrp="1" noChangeArrowheads="1"/>
          </p:cNvSpPr>
          <p:nvPr>
            <p:ph type="ftr" sz="quarter" idx="10"/>
          </p:nvPr>
        </p:nvSpPr>
        <p:spPr/>
        <p:txBody>
          <a:bodyPr/>
          <a:lstStyle>
            <a:lvl1pPr>
              <a:defRPr/>
            </a:lvl1pPr>
          </a:lstStyle>
          <a:p>
            <a:r>
              <a:rPr lang="en-US" altLang="zh-CN" smtClean="0"/>
              <a:t>Computer Networks, Chapter 3 The Data Link Layer</a:t>
            </a:r>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143000"/>
            <a:ext cx="8229600" cy="4867275"/>
          </a:xfrm>
        </p:spPr>
        <p:txBody>
          <a:bodyPr/>
          <a:lstStyle>
            <a:lvl1pPr>
              <a:buClr>
                <a:srgbClr val="0000FF"/>
              </a:buCl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Rectangle 4"/>
          <p:cNvSpPr>
            <a:spLocks noGrp="1" noChangeArrowheads="1"/>
          </p:cNvSpPr>
          <p:nvPr>
            <p:ph type="dt" sz="half" idx="10"/>
          </p:nvPr>
        </p:nvSpPr>
        <p:spPr>
          <a:xfrm>
            <a:off x="685800" y="6248400"/>
            <a:ext cx="1905000" cy="457200"/>
          </a:xfrm>
          <a:prstGeom prst="rect">
            <a:avLst/>
          </a:prstGeom>
        </p:spPr>
        <p:txBody>
          <a:bodyPr vert="horz" wrap="square" lIns="91440" tIns="45720" rIns="91440" bIns="45720" numCol="1" anchor="t" anchorCtr="0" compatLnSpc="1"/>
          <a:lstStyle>
            <a:lvl1pPr eaLnBrk="1" hangingPunct="1">
              <a:defRPr>
                <a:ea typeface="宋体" panose="02010600030101010101" pitchFamily="2"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sz="800" smtClean="0">
                <a:ea typeface="+mn-ea"/>
              </a:defRPr>
            </a:lvl1pPr>
          </a:lstStyle>
          <a:p>
            <a:pPr>
              <a:defRPr/>
            </a:pPr>
            <a:r>
              <a:rPr lang="en-US" smtClean="0"/>
              <a:t>Computer Networks, Chapter 3 The Data Link Layer</a:t>
            </a:r>
            <a:endParaRPr lang="en-US" dirty="0"/>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lstStyle>
            <a:lvl1pPr eaLnBrk="1" hangingPunct="1">
              <a:defRPr>
                <a:ea typeface="宋体" panose="02010600030101010101" pitchFamily="2" charset="-122"/>
              </a:defRPr>
            </a:lvl1pPr>
          </a:lstStyle>
          <a:p>
            <a:pPr>
              <a:defRPr/>
            </a:pPr>
            <a:fld id="{27E785DC-62AE-4216-985D-64E6A253C6D2}"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3638"/>
            <a:ext cx="2133600" cy="457200"/>
          </a:xfrm>
          <a:prstGeom prst="rect">
            <a:avLst/>
          </a:prstGeom>
        </p:spPr>
        <p:txBody>
          <a:bodyPr/>
          <a:lstStyle>
            <a:lvl1pPr>
              <a:defRPr/>
            </a:lvl1pPr>
          </a:lstStyle>
          <a:p>
            <a:endParaRPr lang="en-US" altLang="en-US"/>
          </a:p>
        </p:txBody>
      </p:sp>
      <p:sp>
        <p:nvSpPr>
          <p:cNvPr id="3" name="页脚占位符 2"/>
          <p:cNvSpPr>
            <a:spLocks noGrp="1"/>
          </p:cNvSpPr>
          <p:nvPr>
            <p:ph type="ftr" sz="quarter" idx="11"/>
          </p:nvPr>
        </p:nvSpPr>
        <p:spPr/>
        <p:txBody>
          <a:bodyPr/>
          <a:lstStyle>
            <a:lvl1pPr>
              <a:defRPr/>
            </a:lvl1pPr>
          </a:lstStyle>
          <a:p>
            <a:r>
              <a:rPr lang="en-US" altLang="en-US" smtClean="0"/>
              <a:t>Computer Networks, Chapter 3 The Data Link Layer</a:t>
            </a:r>
            <a:endParaRPr lang="en-US" altLang="en-US"/>
          </a:p>
        </p:txBody>
      </p:sp>
      <p:sp>
        <p:nvSpPr>
          <p:cNvPr id="4" name="灯片编号占位符 3"/>
          <p:cNvSpPr>
            <a:spLocks noGrp="1"/>
          </p:cNvSpPr>
          <p:nvPr>
            <p:ph type="sldNum" sz="quarter" idx="12"/>
          </p:nvPr>
        </p:nvSpPr>
        <p:spPr>
          <a:xfrm>
            <a:off x="6553200" y="6243638"/>
            <a:ext cx="2133600" cy="457200"/>
          </a:xfrm>
          <a:prstGeom prst="rect">
            <a:avLst/>
          </a:prstGeom>
        </p:spPr>
        <p:txBody>
          <a:bodyPr/>
          <a:lstStyle>
            <a:lvl1pPr>
              <a:defRPr/>
            </a:lvl1pPr>
          </a:lstStyle>
          <a:p>
            <a:fld id="{05C0792B-EDAC-4840-B9FF-5C7022C98979}"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anose="020B0604020202020204" pitchFamily="34" charset="0"/>
                <a:cs typeface="Arial" panose="020B0604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5"/>
          <p:cNvSpPr>
            <a:spLocks noGrp="1" noChangeArrowheads="1"/>
          </p:cNvSpPr>
          <p:nvPr>
            <p:ph type="ftr" sz="quarter" idx="10"/>
          </p:nvPr>
        </p:nvSpPr>
        <p:spPr>
          <a:xfrm>
            <a:off x="304800" y="6572250"/>
            <a:ext cx="8610600" cy="276225"/>
          </a:xfrm>
        </p:spPr>
        <p:txBody>
          <a:bodyPr/>
          <a:lstStyle>
            <a:lvl1pPr algn="ctr" fontAlgn="auto">
              <a:spcBef>
                <a:spcPts val="0"/>
              </a:spcBef>
              <a:spcAft>
                <a:spcPts val="0"/>
              </a:spcAft>
              <a:defRPr sz="800" i="1">
                <a:latin typeface="Arial" panose="020B0604020202020204" pitchFamily="34" charset="0"/>
                <a:ea typeface="+mn-ea"/>
                <a:cs typeface="Arial" panose="020B0604020202020204" pitchFamily="34" charset="0"/>
              </a:defRPr>
            </a:lvl1pPr>
          </a:lstStyle>
          <a:p>
            <a:pPr>
              <a:defRPr/>
            </a:pPr>
            <a:r>
              <a:rPr lang="en-US" smtClean="0"/>
              <a:t>Computer Networks, Chapter 3 The Data Link Layer</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smtClean="0"/>
              <a:t>Click to edit Master title style</a:t>
            </a:r>
            <a:endParaRPr lang="en-US" altLang="zh-CN" smtClean="0"/>
          </a:p>
        </p:txBody>
      </p:sp>
      <p:sp>
        <p:nvSpPr>
          <p:cNvPr id="1027" name="Rectangle 3"/>
          <p:cNvSpPr>
            <a:spLocks noGrp="1" noChangeArrowheads="1"/>
          </p:cNvSpPr>
          <p:nvPr>
            <p:ph type="body" idx="1"/>
          </p:nvPr>
        </p:nvSpPr>
        <p:spPr bwMode="auto">
          <a:xfrm>
            <a:off x="1381125" y="1590675"/>
            <a:ext cx="73152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en-US" altLang="zh-CN" smtClean="0"/>
          </a:p>
        </p:txBody>
      </p:sp>
      <p:sp>
        <p:nvSpPr>
          <p:cNvPr id="4101" name="Rectangle 5"/>
          <p:cNvSpPr>
            <a:spLocks noGrp="1" noChangeArrowheads="1"/>
          </p:cNvSpPr>
          <p:nvPr>
            <p:ph type="ftr" sz="quarter" idx="3"/>
          </p:nvPr>
        </p:nvSpPr>
        <p:spPr bwMode="auto">
          <a:xfrm>
            <a:off x="0" y="6553200"/>
            <a:ext cx="91440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800" i="1">
                <a:ea typeface="宋体" panose="02010600030101010101" pitchFamily="2" charset="-122"/>
              </a:defRPr>
            </a:lvl1pPr>
          </a:lstStyle>
          <a:p>
            <a:r>
              <a:rPr lang="en-US" altLang="zh-CN" smtClean="0"/>
              <a:t>Computer Networks, Chapter 3 The Data Link Layer</a:t>
            </a:r>
            <a:endParaRPr lang="en-US" altLang="zh-CN" dirty="0"/>
          </a:p>
        </p:txBody>
      </p:sp>
      <p:sp>
        <p:nvSpPr>
          <p:cNvPr id="2" name="文本框 1"/>
          <p:cNvSpPr txBox="1"/>
          <p:nvPr userDrawn="1"/>
        </p:nvSpPr>
        <p:spPr>
          <a:xfrm>
            <a:off x="8046720" y="6516303"/>
            <a:ext cx="505326" cy="369332"/>
          </a:xfrm>
          <a:prstGeom prst="rect">
            <a:avLst/>
          </a:prstGeom>
          <a:noFill/>
        </p:spPr>
        <p:txBody>
          <a:bodyPr wrap="square" rtlCol="0">
            <a:spAutoFit/>
          </a:bodyPr>
          <a:lstStyle/>
          <a:p>
            <a:fld id="{48C5FD62-9292-4556-AEB8-0F1E7915E139}"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dt="0"/>
  <p:txStyles>
    <p:titleStyle>
      <a:lvl1pPr algn="ctr" rtl="0" eaLnBrk="0" fontAlgn="base" hangingPunct="0">
        <a:spcBef>
          <a:spcPct val="0"/>
        </a:spcBef>
        <a:spcAft>
          <a:spcPct val="0"/>
        </a:spcAft>
        <a:defRPr sz="3600">
          <a:solidFill>
            <a:srgbClr val="FF0000"/>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3600">
          <a:solidFill>
            <a:srgbClr val="FF0000"/>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3600">
          <a:solidFill>
            <a:srgbClr val="FF0000"/>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3600">
          <a:solidFill>
            <a:srgbClr val="FF0000"/>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3600">
          <a:solidFill>
            <a:srgbClr val="FF0000"/>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rgbClr val="FF0000"/>
          </a:solidFill>
          <a:latin typeface="Times New Roman" panose="02020603050405020304" pitchFamily="18" charset="0"/>
        </a:defRPr>
      </a:lvl6pPr>
      <a:lvl7pPr marL="914400" algn="ctr" rtl="0" eaLnBrk="1" fontAlgn="base" hangingPunct="1">
        <a:spcBef>
          <a:spcPct val="0"/>
        </a:spcBef>
        <a:spcAft>
          <a:spcPct val="0"/>
        </a:spcAft>
        <a:defRPr sz="4400">
          <a:solidFill>
            <a:srgbClr val="FF0000"/>
          </a:solidFill>
          <a:latin typeface="Times New Roman" panose="02020603050405020304" pitchFamily="18" charset="0"/>
        </a:defRPr>
      </a:lvl7pPr>
      <a:lvl8pPr marL="1371600" algn="ctr" rtl="0" eaLnBrk="1" fontAlgn="base" hangingPunct="1">
        <a:spcBef>
          <a:spcPct val="0"/>
        </a:spcBef>
        <a:spcAft>
          <a:spcPct val="0"/>
        </a:spcAft>
        <a:defRPr sz="4400">
          <a:solidFill>
            <a:srgbClr val="FF0000"/>
          </a:solidFill>
          <a:latin typeface="Times New Roman" panose="02020603050405020304" pitchFamily="18" charset="0"/>
        </a:defRPr>
      </a:lvl8pPr>
      <a:lvl9pPr marL="1828800" algn="ctr" rtl="0" eaLnBrk="1" fontAlgn="base" hangingPunct="1">
        <a:spcBef>
          <a:spcPct val="0"/>
        </a:spcBef>
        <a:spcAft>
          <a:spcPct val="0"/>
        </a:spcAft>
        <a:defRPr sz="4400">
          <a:solidFill>
            <a:srgbClr val="FF0000"/>
          </a:solidFill>
          <a:latin typeface="Times New Roman" panose="02020603050405020304" pitchFamily="18" charset="0"/>
        </a:defRPr>
      </a:lvl9pPr>
    </p:titleStyle>
    <p:bodyStyle>
      <a:lvl1pPr algn="l" rtl="0" eaLnBrk="0" fontAlgn="base" hangingPunct="0">
        <a:spcBef>
          <a:spcPts val="1800"/>
        </a:spcBef>
        <a:spcAft>
          <a:spcPct val="0"/>
        </a:spcAft>
        <a:buClr>
          <a:srgbClr val="0000FF"/>
        </a:buClr>
        <a:buFont typeface="Arial" panose="020B0604020202020204" pitchFamily="34" charset="0"/>
        <a:defRPr sz="2400">
          <a:solidFill>
            <a:schemeClr val="tx1"/>
          </a:solidFill>
          <a:latin typeface="Arial" panose="020B0604020202020204" pitchFamily="34" charset="0"/>
          <a:ea typeface="+mn-ea"/>
          <a:cs typeface="Arial" panose="020B0604020202020204" pitchFamily="34" charset="0"/>
        </a:defRPr>
      </a:lvl1pPr>
      <a:lvl2pPr marL="457200" indent="-457200" algn="l" rtl="0" eaLnBrk="0" fontAlgn="base" hangingPunct="0">
        <a:spcBef>
          <a:spcPts val="600"/>
        </a:spcBef>
        <a:spcAft>
          <a:spcPct val="0"/>
        </a:spcAft>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800100" indent="-342900" algn="l" rtl="0" eaLnBrk="0" fontAlgn="base" hangingPunct="0">
        <a:spcBef>
          <a:spcPct val="20000"/>
        </a:spcBef>
        <a:spcAft>
          <a:spcPct val="0"/>
        </a:spcAft>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028700" indent="-228600" algn="l" rtl="0" eaLnBrk="0" fontAlgn="base" hangingPunct="0">
        <a:spcBef>
          <a:spcPct val="20000"/>
        </a:spcBef>
        <a:spcAft>
          <a:spcPct val="0"/>
        </a:spcAft>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1257300" indent="-228600" algn="l" rtl="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667000" indent="-381000" algn="l" rtl="0" eaLnBrk="1" fontAlgn="base" hangingPunct="1">
        <a:spcBef>
          <a:spcPct val="20000"/>
        </a:spcBef>
        <a:spcAft>
          <a:spcPct val="0"/>
        </a:spcAft>
        <a:buClr>
          <a:schemeClr val="accent2"/>
        </a:buClr>
        <a:buChar char="»"/>
        <a:defRPr sz="2000">
          <a:solidFill>
            <a:schemeClr val="tx1"/>
          </a:solidFill>
          <a:latin typeface="+mn-lt"/>
        </a:defRPr>
      </a:lvl6pPr>
      <a:lvl7pPr marL="3124200" indent="-381000" algn="l" rtl="0" eaLnBrk="1" fontAlgn="base" hangingPunct="1">
        <a:spcBef>
          <a:spcPct val="20000"/>
        </a:spcBef>
        <a:spcAft>
          <a:spcPct val="0"/>
        </a:spcAft>
        <a:buClr>
          <a:schemeClr val="accent2"/>
        </a:buClr>
        <a:buChar char="»"/>
        <a:defRPr sz="2000">
          <a:solidFill>
            <a:schemeClr val="tx1"/>
          </a:solidFill>
          <a:latin typeface="+mn-lt"/>
        </a:defRPr>
      </a:lvl7pPr>
      <a:lvl8pPr marL="3581400" indent="-381000" algn="l" rtl="0" eaLnBrk="1" fontAlgn="base" hangingPunct="1">
        <a:spcBef>
          <a:spcPct val="20000"/>
        </a:spcBef>
        <a:spcAft>
          <a:spcPct val="0"/>
        </a:spcAft>
        <a:buClr>
          <a:schemeClr val="accent2"/>
        </a:buClr>
        <a:buChar char="»"/>
        <a:defRPr sz="2000">
          <a:solidFill>
            <a:schemeClr val="tx1"/>
          </a:solidFill>
          <a:latin typeface="+mn-lt"/>
        </a:defRPr>
      </a:lvl8pPr>
      <a:lvl9pPr marL="4038600" indent="-381000" algn="l" rtl="0" eaLnBrk="1" fontAlgn="base" hangingPunct="1">
        <a:spcBef>
          <a:spcPct val="20000"/>
        </a:spcBef>
        <a:spcAft>
          <a:spcPct val="0"/>
        </a:spcAft>
        <a:buClr>
          <a:schemeClr val="accent2"/>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101.xml.rels><?xml version="1.0" encoding="UTF-8" standalone="yes"?>
<Relationships xmlns="http://schemas.openxmlformats.org/package/2006/relationships"><Relationship Id="rId9" Type="http://schemas.openxmlformats.org/officeDocument/2006/relationships/image" Target="../media/image112.png"/><Relationship Id="rId8" Type="http://schemas.openxmlformats.org/officeDocument/2006/relationships/image" Target="../media/image111.png"/><Relationship Id="rId7" Type="http://schemas.openxmlformats.org/officeDocument/2006/relationships/image" Target="../media/image110.png"/><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1" Type="http://schemas.openxmlformats.org/officeDocument/2006/relationships/notesSlide" Target="../notesSlides/notesSlide35.xml"/><Relationship Id="rId10" Type="http://schemas.openxmlformats.org/officeDocument/2006/relationships/slideLayout" Target="../slideLayouts/slideLayout5.xml"/><Relationship Id="rId1" Type="http://schemas.openxmlformats.org/officeDocument/2006/relationships/image" Target="../media/image104.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4.png"/><Relationship Id="rId1" Type="http://schemas.openxmlformats.org/officeDocument/2006/relationships/image" Target="../media/image113.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image" Target="../media/image115.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116.jpe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7.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9.png"/><Relationship Id="rId1" Type="http://schemas.openxmlformats.org/officeDocument/2006/relationships/image" Target="../media/image118.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2.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3.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13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6.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image" Target="../media/image37.png"/><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41.png"/><Relationship Id="rId1"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emf"/></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4.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4.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3.png"/><Relationship Id="rId1" Type="http://schemas.openxmlformats.org/officeDocument/2006/relationships/image" Target="../media/image7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7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7.png"/><Relationship Id="rId1"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2.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83.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8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7.png"/><Relationship Id="rId1" Type="http://schemas.openxmlformats.org/officeDocument/2006/relationships/image" Target="../media/image86.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0" y="676275"/>
            <a:ext cx="9144000" cy="1143000"/>
          </a:xfrm>
        </p:spPr>
        <p:txBody>
          <a:bodyPr/>
          <a:lstStyle/>
          <a:p>
            <a:r>
              <a:rPr lang="en-US" altLang="zh-CN" smtClean="0">
                <a:ea typeface="宋体" panose="02010600030101010101" pitchFamily="2" charset="-122"/>
              </a:rPr>
              <a:t>The Data Link Layer</a:t>
            </a:r>
            <a:br>
              <a:rPr lang="en-US" altLang="zh-CN" smtClean="0">
                <a:ea typeface="宋体" panose="02010600030101010101" pitchFamily="2" charset="-122"/>
              </a:rPr>
            </a:br>
            <a:r>
              <a:rPr lang="en-US" altLang="zh-CN" sz="2400" smtClean="0">
                <a:solidFill>
                  <a:srgbClr val="7F7F7F"/>
                </a:solidFill>
                <a:ea typeface="宋体" panose="02010600030101010101" pitchFamily="2" charset="-122"/>
              </a:rPr>
              <a:t>Chapter 3</a:t>
            </a:r>
            <a:endParaRPr lang="en-US" altLang="zh-CN" smtClean="0">
              <a:ea typeface="宋体" panose="02010600030101010101" pitchFamily="2" charset="-122"/>
            </a:endParaRPr>
          </a:p>
        </p:txBody>
      </p:sp>
      <p:sp>
        <p:nvSpPr>
          <p:cNvPr id="6147" name="Footer Placeholder 8"/>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6148" name="Subtitle 2"/>
          <p:cNvSpPr>
            <a:spLocks noGrp="1"/>
          </p:cNvSpPr>
          <p:nvPr>
            <p:ph idx="1"/>
          </p:nvPr>
        </p:nvSpPr>
        <p:spPr>
          <a:xfrm>
            <a:off x="1257300" y="1990725"/>
            <a:ext cx="6686550" cy="4019550"/>
          </a:xfrm>
        </p:spPr>
        <p:txBody>
          <a:bodyPr/>
          <a:lstStyle/>
          <a:p>
            <a:pPr lvl="1"/>
            <a:r>
              <a:rPr lang="en-US" altLang="zh-CN" smtClean="0">
                <a:ea typeface="宋体" panose="02010600030101010101" pitchFamily="2" charset="-122"/>
              </a:rPr>
              <a:t>Data Link Layer Design Issues</a:t>
            </a:r>
            <a:endParaRPr lang="en-US" altLang="zh-CN" smtClean="0">
              <a:ea typeface="宋体" panose="02010600030101010101" pitchFamily="2" charset="-122"/>
            </a:endParaRPr>
          </a:p>
          <a:p>
            <a:pPr lvl="1"/>
            <a:r>
              <a:rPr lang="en-US" altLang="zh-CN" smtClean="0">
                <a:ea typeface="宋体" panose="02010600030101010101" pitchFamily="2" charset="-122"/>
              </a:rPr>
              <a:t>Error Detection and Correction</a:t>
            </a:r>
            <a:endParaRPr lang="en-US" altLang="zh-CN" smtClean="0">
              <a:ea typeface="宋体" panose="02010600030101010101" pitchFamily="2" charset="-122"/>
            </a:endParaRPr>
          </a:p>
          <a:p>
            <a:pPr lvl="1"/>
            <a:r>
              <a:rPr lang="en-US" altLang="zh-CN" smtClean="0">
                <a:ea typeface="宋体" panose="02010600030101010101" pitchFamily="2" charset="-122"/>
              </a:rPr>
              <a:t>Elementary Data Link Protocols</a:t>
            </a:r>
            <a:endParaRPr lang="en-US" altLang="zh-CN" smtClean="0">
              <a:ea typeface="宋体" panose="02010600030101010101" pitchFamily="2" charset="-122"/>
            </a:endParaRPr>
          </a:p>
          <a:p>
            <a:pPr lvl="1"/>
            <a:r>
              <a:rPr lang="en-US" altLang="zh-CN" smtClean="0">
                <a:ea typeface="宋体" panose="02010600030101010101" pitchFamily="2" charset="-122"/>
              </a:rPr>
              <a:t>Sliding Window Protocols</a:t>
            </a:r>
            <a:endParaRPr lang="en-US" altLang="zh-CN" smtClean="0">
              <a:ea typeface="宋体" panose="02010600030101010101" pitchFamily="2" charset="-122"/>
            </a:endParaRPr>
          </a:p>
          <a:p>
            <a:pPr lvl="1"/>
            <a:r>
              <a:rPr lang="en-US" altLang="zh-CN" smtClean="0">
                <a:ea typeface="宋体" panose="02010600030101010101" pitchFamily="2" charset="-122"/>
              </a:rPr>
              <a:t>Example Data Link Protocols</a:t>
            </a:r>
            <a:endParaRPr lang="en-US"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148">
                                            <p:txEl>
                                              <p:pRg st="0" end="0"/>
                                            </p:txEl>
                                          </p:spTgt>
                                        </p:tgtEl>
                                        <p:attrNameLst>
                                          <p:attrName>style.color</p:attrName>
                                        </p:attrNameLst>
                                      </p:cBhvr>
                                      <p:to>
                                        <a:srgbClr val="0000FF"/>
                                      </p:to>
                                    </p:animClr>
                                    <p:animClr clrSpc="rgb" dir="cw">
                                      <p:cBhvr>
                                        <p:cTn id="7" dur="500" fill="hold"/>
                                        <p:tgtEl>
                                          <p:spTgt spid="6148">
                                            <p:txEl>
                                              <p:pRg st="0" end="0"/>
                                            </p:txEl>
                                          </p:spTgt>
                                        </p:tgtEl>
                                        <p:attrNameLst>
                                          <p:attrName>fillcolor</p:attrName>
                                        </p:attrNameLst>
                                      </p:cBhvr>
                                      <p:to>
                                        <a:srgbClr val="0000FF"/>
                                      </p:to>
                                    </p:animClr>
                                    <p:set>
                                      <p:cBhvr>
                                        <p:cTn id="8" dur="500" fill="hold"/>
                                        <p:tgtEl>
                                          <p:spTgt spid="6148">
                                            <p:txEl>
                                              <p:pRg st="0" end="0"/>
                                            </p:txEl>
                                          </p:spTgt>
                                        </p:tgtEl>
                                        <p:attrNameLst>
                                          <p:attrName>fill.type</p:attrName>
                                        </p:attrNameLst>
                                      </p:cBhvr>
                                      <p:to>
                                        <p:strVal val="solid"/>
                                      </p:to>
                                    </p:set>
                                    <p:set>
                                      <p:cBhvr>
                                        <p:cTn id="9" dur="500" fill="hold"/>
                                        <p:tgtEl>
                                          <p:spTgt spid="6148">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smtClean="0">
                <a:ea typeface="宋体" panose="02010600030101010101" pitchFamily="2" charset="-122"/>
              </a:rPr>
              <a:t>Framing Methods</a:t>
            </a:r>
            <a:endParaRPr lang="en-US" altLang="zh-CN" smtClean="0">
              <a:ea typeface="宋体" panose="02010600030101010101" pitchFamily="2" charset="-122"/>
            </a:endParaRPr>
          </a:p>
        </p:txBody>
      </p:sp>
      <p:sp>
        <p:nvSpPr>
          <p:cNvPr id="1843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18436" name="Rectangle 3"/>
          <p:cNvSpPr>
            <a:spLocks noGrp="1" noChangeArrowheads="1"/>
          </p:cNvSpPr>
          <p:nvPr>
            <p:ph idx="1"/>
          </p:nvPr>
        </p:nvSpPr>
        <p:spPr>
          <a:xfrm>
            <a:off x="1381125" y="1990725"/>
            <a:ext cx="7315200" cy="4019550"/>
          </a:xfrm>
        </p:spPr>
        <p:txBody>
          <a:bodyPr/>
          <a:lstStyle/>
          <a:p>
            <a:pPr lvl="1"/>
            <a:r>
              <a:rPr lang="en-US" altLang="zh-CN" smtClean="0">
                <a:ea typeface="宋体" panose="02010600030101010101" pitchFamily="2" charset="-122"/>
              </a:rPr>
              <a:t>Byte count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Flag bytes with byte stuffing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Flag bits with bit stuffing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Physical layer coding violations</a:t>
            </a:r>
            <a:endParaRPr lang="en-US" altLang="zh-CN" smtClean="0">
              <a:ea typeface="宋体" panose="02010600030101010101" pitchFamily="2" charset="-122"/>
            </a:endParaRPr>
          </a:p>
          <a:p>
            <a:pPr lvl="2"/>
            <a:r>
              <a:rPr lang="en-US" altLang="zh-CN" smtClean="0">
                <a:ea typeface="宋体" panose="02010600030101010101" pitchFamily="2" charset="-122"/>
              </a:rPr>
              <a:t>Use non-data symbol to indicate frame</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en-US" altLang="zh-CN" smtClean="0">
                <a:ea typeface="宋体" panose="02010600030101010101" pitchFamily="2" charset="-122"/>
              </a:rPr>
              <a:t>HDLC Frames</a:t>
            </a:r>
            <a:endParaRPr lang="zh-CN" altLang="en-US" smtClean="0">
              <a:ea typeface="宋体" panose="02010600030101010101" pitchFamily="2" charset="-122"/>
            </a:endParaRPr>
          </a:p>
        </p:txBody>
      </p:sp>
      <p:sp>
        <p:nvSpPr>
          <p:cNvPr id="69635" name="内容占位符 2"/>
          <p:cNvSpPr>
            <a:spLocks noGrp="1"/>
          </p:cNvSpPr>
          <p:nvPr>
            <p:ph idx="1"/>
          </p:nvPr>
        </p:nvSpPr>
        <p:spPr/>
        <p:txBody>
          <a:bodyPr/>
          <a:lstStyle/>
          <a:p>
            <a:pPr marL="342900" indent="-342900">
              <a:buFont typeface="Arial" panose="020B0604020202020204" pitchFamily="34" charset="0"/>
              <a:buChar char="•"/>
            </a:pPr>
            <a:r>
              <a:rPr lang="en-US" altLang="zh-CN" smtClean="0">
                <a:ea typeface="宋体" panose="02010600030101010101" pitchFamily="2" charset="-122"/>
              </a:rPr>
              <a:t>HDLC defines three types of frames:</a:t>
            </a:r>
            <a:endParaRPr lang="en-US" altLang="zh-CN" smtClean="0">
              <a:ea typeface="宋体" panose="02010600030101010101" pitchFamily="2" charset="-122"/>
            </a:endParaRPr>
          </a:p>
          <a:p>
            <a:pPr marL="800100" lvl="1" indent="-342900"/>
            <a:r>
              <a:rPr lang="en-US" altLang="zh-CN" smtClean="0">
                <a:ea typeface="宋体" panose="02010600030101010101" pitchFamily="2" charset="-122"/>
              </a:rPr>
              <a:t>information frames (I-frames)</a:t>
            </a:r>
            <a:endParaRPr lang="en-US" altLang="zh-CN" smtClean="0">
              <a:ea typeface="宋体" panose="02010600030101010101" pitchFamily="2" charset="-122"/>
            </a:endParaRPr>
          </a:p>
          <a:p>
            <a:pPr marL="800100" lvl="1" indent="-342900"/>
            <a:r>
              <a:rPr lang="en-US" altLang="zh-CN" smtClean="0">
                <a:ea typeface="宋体" panose="02010600030101010101" pitchFamily="2" charset="-122"/>
              </a:rPr>
              <a:t>supervisory frames (S-frames)</a:t>
            </a:r>
            <a:endParaRPr lang="en-US" altLang="zh-CN" smtClean="0">
              <a:ea typeface="宋体" panose="02010600030101010101" pitchFamily="2" charset="-122"/>
            </a:endParaRPr>
          </a:p>
          <a:p>
            <a:pPr marL="800100" lvl="1" indent="-342900"/>
            <a:r>
              <a:rPr lang="en-US" altLang="zh-CN" smtClean="0">
                <a:ea typeface="宋体" panose="02010600030101010101" pitchFamily="2" charset="-122"/>
              </a:rPr>
              <a:t>unnumbered frames (U-frames) </a:t>
            </a:r>
            <a:endParaRPr lang="en-US" altLang="zh-CN" smtClean="0">
              <a:ea typeface="宋体" panose="02010600030101010101" pitchFamily="2" charset="-122"/>
            </a:endParaRPr>
          </a:p>
          <a:p>
            <a:pPr marL="342900" indent="-342900"/>
            <a:endParaRPr lang="zh-CN" altLang="en-US" smtClean="0">
              <a:ea typeface="宋体" panose="02010600030101010101" pitchFamily="2" charset="-122"/>
            </a:endParaRPr>
          </a:p>
        </p:txBody>
      </p:sp>
      <p:sp>
        <p:nvSpPr>
          <p:cNvPr id="69636"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6963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9925" y="3044825"/>
            <a:ext cx="73914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3789363"/>
            <a:ext cx="53070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25" y="4533900"/>
            <a:ext cx="744696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3463" y="5381625"/>
            <a:ext cx="20145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5200" y="5362575"/>
            <a:ext cx="204946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3275" y="5341938"/>
            <a:ext cx="212407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3" name="矩形 10"/>
          <p:cNvSpPr>
            <a:spLocks noChangeArrowheads="1"/>
          </p:cNvSpPr>
          <p:nvPr/>
        </p:nvSpPr>
        <p:spPr bwMode="auto">
          <a:xfrm>
            <a:off x="1866900" y="6221413"/>
            <a:ext cx="5037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a:solidFill>
                  <a:srgbClr val="0000FF"/>
                </a:solidFill>
                <a:ea typeface="宋体" panose="02010600030101010101" pitchFamily="2" charset="-122"/>
              </a:rPr>
              <a:t>HDLC Frame formats and their c</a:t>
            </a:r>
            <a:r>
              <a:rPr lang="zh-CN" altLang="en-US" sz="1800" b="1">
                <a:solidFill>
                  <a:srgbClr val="0000FF"/>
                </a:solidFill>
                <a:ea typeface="宋体" panose="02010600030101010101" pitchFamily="2" charset="-122"/>
              </a:rPr>
              <a:t>ontrol field</a:t>
            </a:r>
            <a:r>
              <a:rPr lang="en-US" altLang="zh-CN" sz="1800" b="1">
                <a:solidFill>
                  <a:srgbClr val="0000FF"/>
                </a:solidFill>
                <a:ea typeface="宋体" panose="02010600030101010101" pitchFamily="2" charset="-122"/>
              </a:rPr>
              <a:t>s</a:t>
            </a:r>
            <a:endParaRPr lang="zh-CN" altLang="en-US" sz="1800" b="1">
              <a:solidFill>
                <a:srgbClr val="0000FF"/>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en-US" altLang="zh-CN" smtClean="0">
                <a:ea typeface="宋体" panose="02010600030101010101" pitchFamily="2" charset="-122"/>
              </a:rPr>
              <a:t>Example of connection and disconnection</a:t>
            </a:r>
            <a:endParaRPr lang="zh-CN" altLang="en-US" smtClean="0">
              <a:ea typeface="宋体" panose="02010600030101010101" pitchFamily="2" charset="-122"/>
            </a:endParaRPr>
          </a:p>
        </p:txBody>
      </p:sp>
      <p:sp>
        <p:nvSpPr>
          <p:cNvPr id="70659"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70660"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grpSp>
        <p:nvGrpSpPr>
          <p:cNvPr id="70661" name="Group 1"/>
          <p:cNvGrpSpPr/>
          <p:nvPr/>
        </p:nvGrpSpPr>
        <p:grpSpPr bwMode="auto">
          <a:xfrm>
            <a:off x="2087563" y="914400"/>
            <a:ext cx="4910137" cy="5867400"/>
            <a:chOff x="2100886" y="968568"/>
            <a:chExt cx="4909514" cy="5584632"/>
          </a:xfrm>
        </p:grpSpPr>
        <p:pic>
          <p:nvPicPr>
            <p:cNvPr id="706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0886" y="968568"/>
              <a:ext cx="566114" cy="558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366" y="968568"/>
              <a:ext cx="572034" cy="558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066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512888"/>
            <a:ext cx="427355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2667000"/>
            <a:ext cx="42735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9500" y="3786188"/>
            <a:ext cx="42846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500" y="4343400"/>
            <a:ext cx="427355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9500" y="5470525"/>
            <a:ext cx="42735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6538" y="1812925"/>
            <a:ext cx="5889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8600" y="4572000"/>
            <a:ext cx="58896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9" name="矩形 22"/>
          <p:cNvSpPr>
            <a:spLocks noChangeArrowheads="1"/>
          </p:cNvSpPr>
          <p:nvPr/>
        </p:nvSpPr>
        <p:spPr bwMode="auto">
          <a:xfrm>
            <a:off x="6623050" y="4192588"/>
            <a:ext cx="25098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0000FF"/>
                </a:solidFill>
                <a:latin typeface="Calibri" panose="020F0502020204030204" charset="0"/>
                <a:ea typeface="宋体" panose="02010600030101010101" pitchFamily="2" charset="-122"/>
                <a:cs typeface="Calibri" panose="020F0502020204030204" charset="0"/>
              </a:rPr>
              <a:t>SABM: set asynchronous balanced mode</a:t>
            </a:r>
            <a:endParaRPr lang="en-US" altLang="zh-CN" sz="180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r>
              <a:rPr lang="en-US" altLang="zh-CN" sz="1800">
                <a:solidFill>
                  <a:srgbClr val="0000FF"/>
                </a:solidFill>
                <a:latin typeface="Calibri" panose="020F0502020204030204" charset="0"/>
                <a:ea typeface="宋体" panose="02010600030101010101" pitchFamily="2" charset="-122"/>
                <a:cs typeface="Calibri" panose="020F0502020204030204" charset="0"/>
              </a:rPr>
              <a:t>UA: unnumbered acknowledgment </a:t>
            </a:r>
            <a:endParaRPr lang="en-US" altLang="zh-CN" sz="180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r>
              <a:rPr lang="en-US" altLang="zh-CN" sz="1800">
                <a:solidFill>
                  <a:srgbClr val="0000FF"/>
                </a:solidFill>
                <a:latin typeface="Calibri" panose="020F0502020204030204" charset="0"/>
                <a:ea typeface="宋体" panose="02010600030101010101" pitchFamily="2" charset="-122"/>
                <a:cs typeface="Calibri" panose="020F0502020204030204" charset="0"/>
              </a:rPr>
              <a:t>DISC: disconnect</a:t>
            </a:r>
            <a:endParaRPr lang="zh-CN" altLang="en-US" sz="1800">
              <a:solidFill>
                <a:srgbClr val="0000FF"/>
              </a:solidFill>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en-US" altLang="zh-CN" sz="3200" smtClean="0">
                <a:ea typeface="宋体" panose="02010600030101010101" pitchFamily="2" charset="-122"/>
              </a:rPr>
              <a:t>Example of piggybacking with and without error</a:t>
            </a:r>
            <a:endParaRPr lang="zh-CN" altLang="en-US" sz="3200" smtClean="0">
              <a:ea typeface="宋体" panose="02010600030101010101" pitchFamily="2" charset="-122"/>
            </a:endParaRPr>
          </a:p>
        </p:txBody>
      </p:sp>
      <p:sp>
        <p:nvSpPr>
          <p:cNvPr id="72707"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72708"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7270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76363" y="949325"/>
            <a:ext cx="26162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8600" y="949325"/>
            <a:ext cx="2624138"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zh-CN" smtClean="0">
                <a:ea typeface="宋体" panose="02010600030101010101" pitchFamily="2" charset="-122"/>
              </a:rPr>
              <a:t>Packet over SONET</a:t>
            </a:r>
            <a:endParaRPr lang="en-US" altLang="zh-CN" smtClean="0">
              <a:ea typeface="宋体" panose="02010600030101010101" pitchFamily="2" charset="-122"/>
            </a:endParaRPr>
          </a:p>
        </p:txBody>
      </p:sp>
      <p:sp>
        <p:nvSpPr>
          <p:cNvPr id="73731"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73732"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Packet over SONET is the method used to carry IP packets over SONET optical fiber links</a:t>
            </a:r>
            <a:endParaRPr lang="en-US" altLang="zh-CN" smtClean="0">
              <a:ea typeface="宋体" panose="02010600030101010101" pitchFamily="2" charset="-122"/>
            </a:endParaRPr>
          </a:p>
          <a:p>
            <a:pPr lvl="1"/>
            <a:r>
              <a:rPr lang="en-US" altLang="zh-CN" smtClean="0">
                <a:ea typeface="宋体" panose="02010600030101010101" pitchFamily="2" charset="-122"/>
              </a:rPr>
              <a:t>Uses PPP (Point-to-Point Protocol) for framing</a:t>
            </a:r>
            <a:endParaRPr lang="en-US" altLang="zh-CN" smtClean="0">
              <a:ea typeface="宋体" panose="02010600030101010101" pitchFamily="2" charset="-122"/>
            </a:endParaRPr>
          </a:p>
        </p:txBody>
      </p:sp>
      <p:grpSp>
        <p:nvGrpSpPr>
          <p:cNvPr id="73733" name="Group 10"/>
          <p:cNvGrpSpPr/>
          <p:nvPr/>
        </p:nvGrpSpPr>
        <p:grpSpPr bwMode="auto">
          <a:xfrm>
            <a:off x="271463" y="3543300"/>
            <a:ext cx="8524875" cy="2379663"/>
            <a:chOff x="309562" y="3190875"/>
            <a:chExt cx="8524875" cy="2379881"/>
          </a:xfrm>
        </p:grpSpPr>
        <p:pic>
          <p:nvPicPr>
            <p:cNvPr id="73734" name="Picture 3"/>
            <p:cNvPicPr>
              <a:picLocks noChangeAspect="1" noChangeArrowheads="1"/>
            </p:cNvPicPr>
            <p:nvPr/>
          </p:nvPicPr>
          <p:blipFill>
            <a:blip r:embed="rId1">
              <a:extLst>
                <a:ext uri="{28A0092B-C50C-407E-A947-70E740481C1C}">
                  <a14:useLocalDpi xmlns:a14="http://schemas.microsoft.com/office/drawing/2010/main" val="0"/>
                </a:ext>
              </a:extLst>
            </a:blip>
            <a:srcRect b="19650"/>
            <a:stretch>
              <a:fillRect/>
            </a:stretch>
          </p:blipFill>
          <p:spPr bwMode="auto">
            <a:xfrm>
              <a:off x="309562" y="3190875"/>
              <a:ext cx="85248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TextBox 8"/>
            <p:cNvSpPr txBox="1">
              <a:spLocks noChangeArrowheads="1"/>
            </p:cNvSpPr>
            <p:nvPr/>
          </p:nvSpPr>
          <p:spPr bwMode="auto">
            <a:xfrm>
              <a:off x="2028778" y="5029200"/>
              <a:ext cx="17491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Protocol stacks</a:t>
              </a:r>
              <a:endParaRPr lang="en-US" altLang="zh-CN" sz="1800">
                <a:ea typeface="宋体" panose="02010600030101010101" pitchFamily="2" charset="-122"/>
              </a:endParaRPr>
            </a:p>
          </p:txBody>
        </p:sp>
        <p:sp>
          <p:nvSpPr>
            <p:cNvPr id="73736" name="TextBox 9"/>
            <p:cNvSpPr txBox="1">
              <a:spLocks noChangeArrowheads="1"/>
            </p:cNvSpPr>
            <p:nvPr/>
          </p:nvSpPr>
          <p:spPr bwMode="auto">
            <a:xfrm>
              <a:off x="5316517" y="4924425"/>
              <a:ext cx="31797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PPP frames may be split over SONET payloads</a:t>
              </a:r>
              <a:endParaRPr lang="en-US" altLang="zh-CN" sz="180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zh-CN" smtClean="0">
                <a:ea typeface="宋体" panose="02010600030101010101" pitchFamily="2" charset="-122"/>
              </a:rPr>
              <a:t>PPP (1)</a:t>
            </a:r>
            <a:endParaRPr lang="en-US" altLang="zh-CN" smtClean="0">
              <a:ea typeface="宋体" panose="02010600030101010101" pitchFamily="2" charset="-122"/>
            </a:endParaRPr>
          </a:p>
        </p:txBody>
      </p:sp>
      <p:sp>
        <p:nvSpPr>
          <p:cNvPr id="7577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75780"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PPP (Point-to-Point Protocol) is a general method for delivering packets across links</a:t>
            </a:r>
            <a:endParaRPr lang="en-US" altLang="zh-CN" smtClean="0">
              <a:ea typeface="宋体" panose="02010600030101010101" pitchFamily="2" charset="-122"/>
            </a:endParaRPr>
          </a:p>
          <a:p>
            <a:pPr lvl="1"/>
            <a:r>
              <a:rPr lang="en-US" altLang="zh-CN" smtClean="0">
                <a:ea typeface="宋体" panose="02010600030101010101" pitchFamily="2" charset="-122"/>
              </a:rPr>
              <a:t>Framing uses a flag (0x7E) and </a:t>
            </a:r>
            <a:r>
              <a:rPr lang="en-US" altLang="zh-CN" b="1" smtClean="0">
                <a:solidFill>
                  <a:srgbClr val="0000FF"/>
                </a:solidFill>
                <a:ea typeface="宋体" panose="02010600030101010101" pitchFamily="2" charset="-122"/>
              </a:rPr>
              <a:t>byte stuffing</a:t>
            </a:r>
            <a:endParaRPr lang="en-US" altLang="zh-CN" b="1" smtClean="0">
              <a:solidFill>
                <a:srgbClr val="0000FF"/>
              </a:solidFill>
              <a:ea typeface="宋体" panose="02010600030101010101" pitchFamily="2" charset="-122"/>
            </a:endParaRPr>
          </a:p>
          <a:p>
            <a:pPr lvl="1"/>
            <a:r>
              <a:rPr lang="en-US" altLang="zh-CN" smtClean="0">
                <a:ea typeface="宋体" panose="02010600030101010101" pitchFamily="2" charset="-122"/>
              </a:rPr>
              <a:t>“Unnumbered mode” (connectionless unacknow-ledged service) is used to carry IP packets</a:t>
            </a:r>
            <a:endParaRPr lang="en-US" altLang="zh-CN" smtClean="0">
              <a:ea typeface="宋体" panose="02010600030101010101" pitchFamily="2" charset="-122"/>
            </a:endParaRPr>
          </a:p>
          <a:p>
            <a:pPr lvl="1"/>
            <a:r>
              <a:rPr lang="en-US" altLang="zh-CN" smtClean="0">
                <a:ea typeface="宋体" panose="02010600030101010101" pitchFamily="2" charset="-122"/>
              </a:rPr>
              <a:t>Errors are detected with a checksum</a:t>
            </a:r>
            <a:endParaRPr lang="en-US" altLang="zh-CN" smtClean="0">
              <a:ea typeface="宋体" panose="02010600030101010101" pitchFamily="2" charset="-122"/>
            </a:endParaRPr>
          </a:p>
        </p:txBody>
      </p:sp>
      <p:sp>
        <p:nvSpPr>
          <p:cNvPr id="75781" name="Rectangle 8"/>
          <p:cNvSpPr>
            <a:spLocks noChangeArrowheads="1"/>
          </p:cNvSpPr>
          <p:nvPr/>
        </p:nvSpPr>
        <p:spPr bwMode="auto">
          <a:xfrm>
            <a:off x="5476875" y="4772025"/>
            <a:ext cx="952500" cy="619125"/>
          </a:xfrm>
          <a:prstGeom prst="rect">
            <a:avLst/>
          </a:prstGeom>
          <a:solidFill>
            <a:srgbClr val="FF388C">
              <a:alpha val="50195"/>
            </a:srgbClr>
          </a:solidFill>
          <a:ln w="9525" algn="ctr">
            <a:solidFill>
              <a:schemeClr val="tx1"/>
            </a:solidFill>
            <a:rou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nvGrpSpPr>
          <p:cNvPr id="75782" name="Group 15"/>
          <p:cNvGrpSpPr/>
          <p:nvPr/>
        </p:nvGrpSpPr>
        <p:grpSpPr bwMode="auto">
          <a:xfrm>
            <a:off x="228600" y="4319588"/>
            <a:ext cx="8686800" cy="1851025"/>
            <a:chOff x="228600" y="4252913"/>
            <a:chExt cx="8686800" cy="1850469"/>
          </a:xfrm>
        </p:grpSpPr>
        <p:pic>
          <p:nvPicPr>
            <p:cNvPr id="75783" name="Picture 13" descr="03-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8600" y="4252913"/>
              <a:ext cx="86868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p:cNvCxnSpPr/>
            <p:nvPr/>
          </p:nvCxnSpPr>
          <p:spPr bwMode="auto">
            <a:xfrm rot="5400000" flipH="1" flipV="1">
              <a:off x="5777753" y="5643939"/>
              <a:ext cx="314231"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3" name="Straight Arrow Connector 12"/>
            <p:cNvCxnSpPr/>
            <p:nvPr/>
          </p:nvCxnSpPr>
          <p:spPr bwMode="auto">
            <a:xfrm rot="5400000" flipH="1" flipV="1">
              <a:off x="4806203" y="5624895"/>
              <a:ext cx="314231"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75786" name="TextBox 13"/>
            <p:cNvSpPr txBox="1">
              <a:spLocks noChangeArrowheads="1"/>
            </p:cNvSpPr>
            <p:nvPr/>
          </p:nvSpPr>
          <p:spPr bwMode="auto">
            <a:xfrm>
              <a:off x="5502701" y="5734050"/>
              <a:ext cx="11422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IP packet</a:t>
              </a:r>
              <a:endParaRPr lang="en-US" altLang="zh-CN" sz="1800">
                <a:ea typeface="宋体" panose="02010600030101010101" pitchFamily="2" charset="-122"/>
              </a:endParaRPr>
            </a:p>
          </p:txBody>
        </p:sp>
        <p:sp>
          <p:nvSpPr>
            <p:cNvPr id="75787" name="TextBox 14"/>
            <p:cNvSpPr txBox="1">
              <a:spLocks noChangeArrowheads="1"/>
            </p:cNvSpPr>
            <p:nvPr/>
          </p:nvSpPr>
          <p:spPr bwMode="auto">
            <a:xfrm>
              <a:off x="3922987" y="5734050"/>
              <a:ext cx="1544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0x21 for IPv4</a:t>
              </a:r>
              <a:endParaRPr lang="en-US" altLang="zh-CN" sz="180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zh-CN" smtClean="0">
                <a:ea typeface="宋体" panose="02010600030101010101" pitchFamily="2" charset="-122"/>
              </a:rPr>
              <a:t>PPP (2)</a:t>
            </a:r>
            <a:endParaRPr lang="en-US" altLang="zh-CN" smtClean="0">
              <a:ea typeface="宋体" panose="02010600030101010101" pitchFamily="2" charset="-122"/>
            </a:endParaRPr>
          </a:p>
        </p:txBody>
      </p:sp>
      <p:sp>
        <p:nvSpPr>
          <p:cNvPr id="77827"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77828"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A link control protocol brings the PPP link up/down</a:t>
            </a:r>
            <a:endParaRPr lang="en-US" altLang="zh-CN" smtClean="0">
              <a:ea typeface="宋体" panose="02010600030101010101" pitchFamily="2" charset="-122"/>
            </a:endParaRPr>
          </a:p>
        </p:txBody>
      </p:sp>
      <p:pic>
        <p:nvPicPr>
          <p:cNvPr id="77829" name="Picture 2"/>
          <p:cNvPicPr>
            <a:picLocks noChangeAspect="1" noChangeArrowheads="1"/>
          </p:cNvPicPr>
          <p:nvPr/>
        </p:nvPicPr>
        <p:blipFill>
          <a:blip r:embed="rId1">
            <a:extLst>
              <a:ext uri="{28A0092B-C50C-407E-A947-70E740481C1C}">
                <a14:useLocalDpi xmlns:a14="http://schemas.microsoft.com/office/drawing/2010/main" val="0"/>
              </a:ext>
            </a:extLst>
          </a:blip>
          <a:srcRect t="6508" b="4338"/>
          <a:stretch>
            <a:fillRect/>
          </a:stretch>
        </p:blipFill>
        <p:spPr bwMode="auto">
          <a:xfrm>
            <a:off x="1446213" y="2343150"/>
            <a:ext cx="6246812"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TextBox 8"/>
          <p:cNvSpPr txBox="1">
            <a:spLocks noChangeArrowheads="1"/>
          </p:cNvSpPr>
          <p:nvPr/>
        </p:nvSpPr>
        <p:spPr bwMode="auto">
          <a:xfrm>
            <a:off x="2992438" y="6048375"/>
            <a:ext cx="3159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State machine for link control</a:t>
            </a:r>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en-US" altLang="zh-CN" smtClean="0">
                <a:ea typeface="宋体" panose="02010600030101010101" pitchFamily="2" charset="-122"/>
              </a:rPr>
              <a:t>Multiplexing in PPP</a:t>
            </a:r>
            <a:endParaRPr lang="zh-CN" altLang="en-US" smtClean="0">
              <a:ea typeface="宋体" panose="02010600030101010101" pitchFamily="2" charset="-122"/>
            </a:endParaRPr>
          </a:p>
        </p:txBody>
      </p:sp>
      <p:sp>
        <p:nvSpPr>
          <p:cNvPr id="78851" name="内容占位符 2"/>
          <p:cNvSpPr>
            <a:spLocks noGrp="1"/>
          </p:cNvSpPr>
          <p:nvPr>
            <p:ph idx="1"/>
          </p:nvPr>
        </p:nvSpPr>
        <p:spPr>
          <a:xfrm>
            <a:off x="228600" y="1143000"/>
            <a:ext cx="8686800" cy="4867275"/>
          </a:xfrm>
        </p:spPr>
        <p:txBody>
          <a:bodyPr/>
          <a:lstStyle/>
          <a:p>
            <a:r>
              <a:rPr lang="en-US" altLang="zh-CN" smtClean="0">
                <a:ea typeface="宋体" panose="02010600030101010101" pitchFamily="2" charset="-122"/>
              </a:rPr>
              <a:t>Although PPP is a link-layer protocol, it uses another set of protocols to establish the link, authenticate the parties involved, and carry the network-layer data. </a:t>
            </a:r>
            <a:endParaRPr lang="en-US" altLang="zh-CN" smtClean="0">
              <a:ea typeface="宋体" panose="02010600030101010101" pitchFamily="2" charset="-122"/>
            </a:endParaRPr>
          </a:p>
          <a:p>
            <a:r>
              <a:rPr lang="en-US" altLang="zh-CN" smtClean="0">
                <a:ea typeface="宋体" panose="02010600030101010101" pitchFamily="2" charset="-122"/>
              </a:rPr>
              <a:t>Three sets of protocols are defined to make PPP powerful: the Link Control Protocol (LCP), two Authentication Protocols (APs), and several Network Control Protocols (NCPs).</a:t>
            </a:r>
            <a:endParaRPr lang="zh-CN" altLang="en-US" smtClean="0">
              <a:ea typeface="宋体" panose="02010600030101010101" pitchFamily="2" charset="-122"/>
            </a:endParaRPr>
          </a:p>
        </p:txBody>
      </p:sp>
      <p:sp>
        <p:nvSpPr>
          <p:cNvPr id="78852"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i="0" smtClean="0">
              <a:ea typeface="宋体" panose="02010600030101010101" pitchFamily="2" charset="-122"/>
            </a:endParaRPr>
          </a:p>
        </p:txBody>
      </p:sp>
      <p:pic>
        <p:nvPicPr>
          <p:cNvPr id="7885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0863" y="4010025"/>
            <a:ext cx="540385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3463" y="4010025"/>
            <a:ext cx="2801937"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en-US" altLang="zh-CN" smtClean="0">
                <a:ea typeface="宋体" panose="02010600030101010101" pitchFamily="2" charset="-122"/>
              </a:rPr>
              <a:t>LCP packet encapsulated in a frame</a:t>
            </a:r>
            <a:endParaRPr lang="zh-CN" altLang="en-US" smtClean="0">
              <a:ea typeface="宋体" panose="02010600030101010101" pitchFamily="2" charset="-122"/>
            </a:endParaRPr>
          </a:p>
        </p:txBody>
      </p:sp>
      <p:sp>
        <p:nvSpPr>
          <p:cNvPr id="79875"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79876"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7987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1100" y="935038"/>
            <a:ext cx="56435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776413"/>
            <a:ext cx="728503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700338"/>
            <a:ext cx="7086600" cy="37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en-US" altLang="zh-CN" smtClean="0">
                <a:ea typeface="宋体" panose="02010600030101010101" pitchFamily="2" charset="-122"/>
              </a:rPr>
              <a:t>PAP packets encapsulated in a PPP frame</a:t>
            </a:r>
            <a:endParaRPr lang="zh-CN" altLang="en-US" smtClean="0">
              <a:ea typeface="宋体" panose="02010600030101010101" pitchFamily="2" charset="-122"/>
            </a:endParaRPr>
          </a:p>
        </p:txBody>
      </p:sp>
      <p:sp>
        <p:nvSpPr>
          <p:cNvPr id="80899"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80900"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8090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1763" y="1143000"/>
            <a:ext cx="680085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3" y="3124200"/>
            <a:ext cx="767080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63" y="5638800"/>
            <a:ext cx="76390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en-US" altLang="zh-CN" sz="3200" smtClean="0">
                <a:ea typeface="宋体" panose="02010600030101010101" pitchFamily="2" charset="-122"/>
              </a:rPr>
              <a:t>CHAP packets encapsulated in a PPP frame</a:t>
            </a:r>
            <a:endParaRPr lang="zh-CN" altLang="en-US" sz="3200" smtClean="0">
              <a:ea typeface="宋体" panose="02010600030101010101" pitchFamily="2" charset="-122"/>
            </a:endParaRPr>
          </a:p>
        </p:txBody>
      </p:sp>
      <p:sp>
        <p:nvSpPr>
          <p:cNvPr id="81923"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81924"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8192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0950" y="976313"/>
            <a:ext cx="67437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00" y="2890838"/>
            <a:ext cx="6154738"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6088063"/>
            <a:ext cx="78533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zh-CN" smtClean="0">
                <a:ea typeface="宋体" panose="02010600030101010101" pitchFamily="2" charset="-122"/>
              </a:rPr>
              <a:t>Framing – Byte count</a:t>
            </a:r>
            <a:endParaRPr lang="en-US" altLang="zh-CN" smtClean="0">
              <a:ea typeface="宋体" panose="02010600030101010101" pitchFamily="2" charset="-122"/>
            </a:endParaRPr>
          </a:p>
        </p:txBody>
      </p:sp>
      <p:sp>
        <p:nvSpPr>
          <p:cNvPr id="1945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19460"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Frame begins with a count of the number of bytes in it</a:t>
            </a:r>
            <a:endParaRPr lang="en-US" altLang="zh-CN" smtClean="0">
              <a:ea typeface="宋体" panose="02010600030101010101" pitchFamily="2" charset="-122"/>
            </a:endParaRPr>
          </a:p>
          <a:p>
            <a:pPr lvl="1"/>
            <a:r>
              <a:rPr lang="en-US" altLang="zh-CN" smtClean="0">
                <a:ea typeface="宋体" panose="02010600030101010101" pitchFamily="2" charset="-122"/>
              </a:rPr>
              <a:t>Simple, but difficult to resynchronize after an error</a:t>
            </a:r>
            <a:endParaRPr lang="en-US" altLang="zh-CN" smtClean="0">
              <a:ea typeface="宋体" panose="02010600030101010101" pitchFamily="2" charset="-122"/>
            </a:endParaRPr>
          </a:p>
        </p:txBody>
      </p:sp>
      <p:pic>
        <p:nvPicPr>
          <p:cNvPr id="19461" name="Picture 2"/>
          <p:cNvPicPr>
            <a:picLocks noChangeAspect="1" noChangeArrowheads="1"/>
          </p:cNvPicPr>
          <p:nvPr/>
        </p:nvPicPr>
        <p:blipFill>
          <a:blip r:embed="rId1">
            <a:extLst>
              <a:ext uri="{28A0092B-C50C-407E-A947-70E740481C1C}">
                <a14:useLocalDpi xmlns:a14="http://schemas.microsoft.com/office/drawing/2010/main" val="0"/>
              </a:ext>
            </a:extLst>
          </a:blip>
          <a:srcRect t="4436" b="9085"/>
          <a:stretch>
            <a:fillRect/>
          </a:stretch>
        </p:blipFill>
        <p:spPr bwMode="auto">
          <a:xfrm>
            <a:off x="1704975" y="2857500"/>
            <a:ext cx="6859588"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Box 8"/>
          <p:cNvSpPr txBox="1">
            <a:spLocks noChangeArrowheads="1"/>
          </p:cNvSpPr>
          <p:nvPr/>
        </p:nvSpPr>
        <p:spPr bwMode="auto">
          <a:xfrm>
            <a:off x="946150" y="485775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Error</a:t>
            </a:r>
            <a:endParaRPr lang="en-US" altLang="zh-CN" sz="1800">
              <a:ea typeface="宋体" panose="02010600030101010101" pitchFamily="2" charset="-122"/>
            </a:endParaRPr>
          </a:p>
          <a:p>
            <a:pPr algn="r" eaLnBrk="1" hangingPunct="1">
              <a:spcBef>
                <a:spcPct val="0"/>
              </a:spcBef>
              <a:buClrTx/>
              <a:buFontTx/>
              <a:buNone/>
            </a:pPr>
            <a:r>
              <a:rPr lang="en-US" altLang="zh-CN" sz="1800">
                <a:ea typeface="宋体" panose="02010600030101010101" pitchFamily="2" charset="-122"/>
              </a:rPr>
              <a:t>case</a:t>
            </a:r>
            <a:endParaRPr lang="en-US" altLang="zh-CN" sz="1800">
              <a:ea typeface="宋体" panose="02010600030101010101" pitchFamily="2" charset="-122"/>
            </a:endParaRPr>
          </a:p>
        </p:txBody>
      </p:sp>
      <p:sp>
        <p:nvSpPr>
          <p:cNvPr id="19463" name="TextBox 9"/>
          <p:cNvSpPr txBox="1">
            <a:spLocks noChangeArrowheads="1"/>
          </p:cNvSpPr>
          <p:nvPr/>
        </p:nvSpPr>
        <p:spPr bwMode="auto">
          <a:xfrm>
            <a:off x="515938" y="3149600"/>
            <a:ext cx="1158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Expected</a:t>
            </a:r>
            <a:endParaRPr lang="en-US" altLang="zh-CN" sz="1800">
              <a:ea typeface="宋体" panose="02010600030101010101" pitchFamily="2" charset="-122"/>
            </a:endParaRPr>
          </a:p>
          <a:p>
            <a:pPr algn="r" eaLnBrk="1" hangingPunct="1">
              <a:spcBef>
                <a:spcPct val="0"/>
              </a:spcBef>
              <a:buClrTx/>
              <a:buFontTx/>
              <a:buNone/>
            </a:pPr>
            <a:r>
              <a:rPr lang="en-US" altLang="zh-CN" sz="1800">
                <a:ea typeface="宋体" panose="02010600030101010101" pitchFamily="2" charset="-122"/>
              </a:rPr>
              <a:t>case</a:t>
            </a:r>
            <a:endParaRPr lang="en-US" altLang="zh-CN" sz="1800">
              <a:ea typeface="宋体" panose="02010600030101010101" pitchFamily="2" charset="-122"/>
            </a:endParaRPr>
          </a:p>
        </p:txBody>
      </p:sp>
      <p:sp>
        <p:nvSpPr>
          <p:cNvPr id="19464" name="Rectangle 10"/>
          <p:cNvSpPr>
            <a:spLocks noChangeArrowheads="1"/>
          </p:cNvSpPr>
          <p:nvPr/>
        </p:nvSpPr>
        <p:spPr bwMode="auto">
          <a:xfrm>
            <a:off x="4895850" y="4181475"/>
            <a:ext cx="371475" cy="27622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smtClean="0">
                <a:ea typeface="宋体" panose="02010600030101010101" pitchFamily="2" charset="-122"/>
              </a:rPr>
              <a:t>IPCP packet encapsulated in a PPP frame</a:t>
            </a:r>
            <a:endParaRPr lang="zh-CN" altLang="en-US" smtClean="0">
              <a:ea typeface="宋体" panose="02010600030101010101" pitchFamily="2" charset="-122"/>
            </a:endParaRPr>
          </a:p>
        </p:txBody>
      </p:sp>
      <p:sp>
        <p:nvSpPr>
          <p:cNvPr id="82947"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82948"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8294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1625" y="1447800"/>
            <a:ext cx="688975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88" y="2667000"/>
            <a:ext cx="872648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3759200"/>
            <a:ext cx="5513387"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en-US" altLang="zh-CN" smtClean="0">
                <a:ea typeface="宋体" panose="02010600030101010101" pitchFamily="2" charset="-122"/>
              </a:rPr>
              <a:t>An example of PPP</a:t>
            </a:r>
            <a:endParaRPr lang="zh-CN" altLang="en-US" smtClean="0">
              <a:ea typeface="宋体" panose="02010600030101010101" pitchFamily="2" charset="-122"/>
            </a:endParaRPr>
          </a:p>
        </p:txBody>
      </p:sp>
      <p:sp>
        <p:nvSpPr>
          <p:cNvPr id="83971"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83972"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83973"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35163" y="895350"/>
            <a:ext cx="5646737"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ltLang="zh-CN" smtClean="0">
                <a:ea typeface="宋体" panose="02010600030101010101" pitchFamily="2" charset="-122"/>
              </a:rPr>
              <a:t>ADSL (1)</a:t>
            </a:r>
            <a:endParaRPr lang="en-US" altLang="zh-CN" smtClean="0">
              <a:ea typeface="宋体" panose="02010600030101010101" pitchFamily="2" charset="-122"/>
            </a:endParaRPr>
          </a:p>
        </p:txBody>
      </p:sp>
      <p:sp>
        <p:nvSpPr>
          <p:cNvPr id="84995"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84996"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Widely used for broadband Internet over local loops</a:t>
            </a:r>
            <a:endParaRPr lang="en-US" altLang="zh-CN" smtClean="0">
              <a:ea typeface="宋体" panose="02010600030101010101" pitchFamily="2" charset="-122"/>
            </a:endParaRPr>
          </a:p>
          <a:p>
            <a:pPr lvl="1"/>
            <a:r>
              <a:rPr lang="en-US" altLang="zh-CN" smtClean="0">
                <a:ea typeface="宋体" panose="02010600030101010101" pitchFamily="2" charset="-122"/>
              </a:rPr>
              <a:t>ADSL runs from modem (customer) to DSLAM (ISP)</a:t>
            </a:r>
            <a:endParaRPr lang="en-US" altLang="zh-CN" smtClean="0">
              <a:ea typeface="宋体" panose="02010600030101010101" pitchFamily="2" charset="-122"/>
            </a:endParaRPr>
          </a:p>
          <a:p>
            <a:pPr lvl="1"/>
            <a:r>
              <a:rPr lang="en-US" altLang="zh-CN" smtClean="0">
                <a:ea typeface="宋体" panose="02010600030101010101" pitchFamily="2" charset="-122"/>
              </a:rPr>
              <a:t>IP packets are sent over PPP and AAL5/ATM (over)</a:t>
            </a:r>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8499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5775" y="3181350"/>
            <a:ext cx="841851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zh-CN" smtClean="0">
                <a:ea typeface="宋体" panose="02010600030101010101" pitchFamily="2" charset="-122"/>
              </a:rPr>
              <a:t>ADSL (2)</a:t>
            </a:r>
            <a:endParaRPr lang="en-US" altLang="zh-CN" smtClean="0">
              <a:ea typeface="宋体" panose="02010600030101010101" pitchFamily="2" charset="-122"/>
            </a:endParaRPr>
          </a:p>
        </p:txBody>
      </p:sp>
      <p:sp>
        <p:nvSpPr>
          <p:cNvPr id="8601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86020"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PPP data is sent in AAL5 frames over ATM cells:</a:t>
            </a:r>
            <a:endParaRPr lang="en-US" altLang="zh-CN" smtClean="0">
              <a:ea typeface="宋体" panose="02010600030101010101" pitchFamily="2" charset="-122"/>
            </a:endParaRPr>
          </a:p>
          <a:p>
            <a:pPr lvl="1"/>
            <a:r>
              <a:rPr lang="en-US" altLang="zh-CN" smtClean="0">
                <a:ea typeface="宋体" panose="02010600030101010101" pitchFamily="2" charset="-122"/>
              </a:rPr>
              <a:t>ATM is a link layer that uses short, fixed-size cells (53 bytes); each cell has a virtual circuit identifier</a:t>
            </a:r>
            <a:endParaRPr lang="en-US" altLang="zh-CN" smtClean="0">
              <a:ea typeface="宋体" panose="02010600030101010101" pitchFamily="2" charset="-122"/>
            </a:endParaRPr>
          </a:p>
          <a:p>
            <a:pPr lvl="1"/>
            <a:r>
              <a:rPr lang="en-US" altLang="zh-CN" smtClean="0">
                <a:ea typeface="宋体" panose="02010600030101010101" pitchFamily="2" charset="-122"/>
              </a:rPr>
              <a:t>AAL5 is a format to send packets over ATM</a:t>
            </a:r>
            <a:endParaRPr lang="en-US" altLang="zh-CN" smtClean="0">
              <a:ea typeface="宋体" panose="02010600030101010101" pitchFamily="2" charset="-122"/>
            </a:endParaRPr>
          </a:p>
          <a:p>
            <a:pPr lvl="1"/>
            <a:r>
              <a:rPr lang="en-US" altLang="zh-CN" smtClean="0">
                <a:ea typeface="宋体" panose="02010600030101010101" pitchFamily="2" charset="-122"/>
              </a:rPr>
              <a:t>PPP frame is converted to a AAL5 frame (PPPoA)</a:t>
            </a:r>
            <a:endParaRPr lang="en-US" altLang="zh-CN" smtClean="0">
              <a:ea typeface="宋体" panose="02010600030101010101" pitchFamily="2" charset="-122"/>
            </a:endParaRPr>
          </a:p>
        </p:txBody>
      </p:sp>
      <p:pic>
        <p:nvPicPr>
          <p:cNvPr id="8602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1300" y="3857625"/>
            <a:ext cx="86614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bwMode="auto">
          <a:xfrm rot="10800000">
            <a:off x="4057650" y="5124450"/>
            <a:ext cx="438150" cy="40163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86023" name="TextBox 10"/>
          <p:cNvSpPr txBox="1">
            <a:spLocks noChangeArrowheads="1"/>
          </p:cNvSpPr>
          <p:nvPr/>
        </p:nvSpPr>
        <p:spPr bwMode="auto">
          <a:xfrm>
            <a:off x="1716088" y="5476875"/>
            <a:ext cx="57991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AAL5 frame is divided into 48 byte pieces, each of which goes into one ATM cell with 5 header bytes </a:t>
            </a:r>
            <a:endParaRPr lang="en-US" altLang="zh-CN" sz="1800">
              <a:ea typeface="宋体" panose="02010600030101010101" pitchFamily="2" charset="-122"/>
            </a:endParaRPr>
          </a:p>
        </p:txBody>
      </p:sp>
      <p:cxnSp>
        <p:nvCxnSpPr>
          <p:cNvPr id="13" name="Straight Arrow Connector 12"/>
          <p:cNvCxnSpPr/>
          <p:nvPr/>
        </p:nvCxnSpPr>
        <p:spPr bwMode="auto">
          <a:xfrm rot="10800000" flipH="1">
            <a:off x="4657725" y="5124450"/>
            <a:ext cx="438150" cy="40163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ctrTitle"/>
          </p:nvPr>
        </p:nvSpPr>
        <p:spPr/>
        <p:txBody>
          <a:bodyPr/>
          <a:lstStyle/>
          <a:p>
            <a:pPr eaLnBrk="1" hangingPunct="1"/>
            <a:r>
              <a:rPr lang="en-US" altLang="zh-CN" smtClean="0">
                <a:ea typeface="宋体" panose="02010600030101010101" pitchFamily="2" charset="-122"/>
              </a:rPr>
              <a:t>End</a:t>
            </a:r>
            <a:endParaRPr lang="en-US" altLang="zh-CN" smtClean="0">
              <a:ea typeface="宋体" panose="02010600030101010101" pitchFamily="2" charset="-122"/>
            </a:endParaRPr>
          </a:p>
        </p:txBody>
      </p:sp>
      <p:sp>
        <p:nvSpPr>
          <p:cNvPr id="69635" name="Subtitle 2"/>
          <p:cNvSpPr>
            <a:spLocks noGrp="1"/>
          </p:cNvSpPr>
          <p:nvPr>
            <p:ph type="subTitle" idx="1"/>
          </p:nvPr>
        </p:nvSpPr>
        <p:spPr/>
        <p:txBody>
          <a:bodyPr/>
          <a:lstStyle/>
          <a:p>
            <a:pPr eaLnBrk="1" hangingPunct="1">
              <a:defRPr/>
            </a:pPr>
            <a:r>
              <a:rPr lang="en-US" dirty="0" smtClean="0">
                <a:solidFill>
                  <a:schemeClr val="tx1">
                    <a:lumMod val="50000"/>
                    <a:lumOff val="50000"/>
                  </a:schemeClr>
                </a:solidFill>
                <a:latin typeface="Arial" panose="020B0604020202020204" pitchFamily="34" charset="0"/>
                <a:cs typeface="Arial" panose="020B0604020202020204" pitchFamily="34" charset="0"/>
              </a:rPr>
              <a:t>Chapter 3</a:t>
            </a:r>
            <a:endParaRPr lang="en-US" dirty="0" smtClean="0">
              <a:solidFill>
                <a:schemeClr val="tx1">
                  <a:lumMod val="50000"/>
                  <a:lumOff val="50000"/>
                </a:schemeClr>
              </a:solidFill>
              <a:latin typeface="Arial" panose="020B0604020202020204" pitchFamily="34" charset="0"/>
              <a:cs typeface="Arial" panose="020B0604020202020204" pitchFamily="34" charset="0"/>
            </a:endParaRPr>
          </a:p>
        </p:txBody>
      </p:sp>
      <p:sp>
        <p:nvSpPr>
          <p:cNvPr id="8806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CN" smtClean="0">
                <a:ea typeface="宋体" panose="02010600030101010101" pitchFamily="2" charset="-122"/>
              </a:rPr>
              <a:t>Framing – Byte stuffing</a:t>
            </a:r>
            <a:endParaRPr lang="en-US" altLang="zh-CN" smtClean="0">
              <a:ea typeface="宋体" panose="02010600030101010101" pitchFamily="2" charset="-122"/>
            </a:endParaRPr>
          </a:p>
        </p:txBody>
      </p:sp>
      <p:sp>
        <p:nvSpPr>
          <p:cNvPr id="20483"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20484"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Special </a:t>
            </a:r>
            <a:r>
              <a:rPr lang="en-US" altLang="zh-CN" u="sng" smtClean="0">
                <a:ea typeface="宋体" panose="02010600030101010101" pitchFamily="2" charset="-122"/>
              </a:rPr>
              <a:t>flag</a:t>
            </a:r>
            <a:r>
              <a:rPr lang="en-US" altLang="zh-CN" smtClean="0">
                <a:ea typeface="宋体" panose="02010600030101010101" pitchFamily="2" charset="-122"/>
              </a:rPr>
              <a:t> bytes delimit frames; occurrences of flags in the data must be stuffed (escaped)</a:t>
            </a:r>
            <a:endParaRPr lang="en-US" altLang="zh-CN" smtClean="0">
              <a:ea typeface="宋体" panose="02010600030101010101" pitchFamily="2" charset="-122"/>
            </a:endParaRPr>
          </a:p>
          <a:p>
            <a:pPr lvl="1"/>
            <a:r>
              <a:rPr lang="en-US" altLang="zh-CN" smtClean="0">
                <a:ea typeface="宋体" panose="02010600030101010101" pitchFamily="2" charset="-122"/>
              </a:rPr>
              <a:t>Longer, but easy to resynchronize after error</a:t>
            </a:r>
            <a:endParaRPr lang="en-US" altLang="zh-CN" smtClean="0">
              <a:ea typeface="宋体" panose="02010600030101010101" pitchFamily="2" charset="-122"/>
            </a:endParaRPr>
          </a:p>
        </p:txBody>
      </p:sp>
      <p:pic>
        <p:nvPicPr>
          <p:cNvPr id="20485" name="Picture 2"/>
          <p:cNvPicPr>
            <a:picLocks noChangeAspect="1" noChangeArrowheads="1"/>
          </p:cNvPicPr>
          <p:nvPr/>
        </p:nvPicPr>
        <p:blipFill>
          <a:blip r:embed="rId1">
            <a:extLst>
              <a:ext uri="{28A0092B-C50C-407E-A947-70E740481C1C}">
                <a14:useLocalDpi xmlns:a14="http://schemas.microsoft.com/office/drawing/2010/main" val="0"/>
              </a:ext>
            </a:extLst>
          </a:blip>
          <a:srcRect b="10046"/>
          <a:stretch>
            <a:fillRect/>
          </a:stretch>
        </p:blipFill>
        <p:spPr bwMode="auto">
          <a:xfrm>
            <a:off x="2384425" y="3076575"/>
            <a:ext cx="54641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Box 8"/>
          <p:cNvSpPr txBox="1">
            <a:spLocks noChangeArrowheads="1"/>
          </p:cNvSpPr>
          <p:nvPr/>
        </p:nvSpPr>
        <p:spPr bwMode="auto">
          <a:xfrm>
            <a:off x="1166813" y="4829175"/>
            <a:ext cx="11731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Stuffing</a:t>
            </a:r>
            <a:endParaRPr lang="en-US" altLang="zh-CN" sz="1800">
              <a:ea typeface="宋体" panose="02010600030101010101" pitchFamily="2" charset="-122"/>
            </a:endParaRPr>
          </a:p>
          <a:p>
            <a:pPr algn="r" eaLnBrk="1" hangingPunct="1">
              <a:spcBef>
                <a:spcPct val="0"/>
              </a:spcBef>
              <a:buClrTx/>
              <a:buFontTx/>
              <a:buNone/>
            </a:pPr>
            <a:r>
              <a:rPr lang="en-US" altLang="zh-CN" sz="1800">
                <a:ea typeface="宋体" panose="02010600030101010101" pitchFamily="2" charset="-122"/>
              </a:rPr>
              <a:t>examples</a:t>
            </a:r>
            <a:endParaRPr lang="en-US" altLang="zh-CN" sz="1800">
              <a:ea typeface="宋体" panose="02010600030101010101" pitchFamily="2" charset="-122"/>
            </a:endParaRPr>
          </a:p>
        </p:txBody>
      </p:sp>
      <p:sp>
        <p:nvSpPr>
          <p:cNvPr id="20487" name="TextBox 9"/>
          <p:cNvSpPr txBox="1">
            <a:spLocks noChangeArrowheads="1"/>
          </p:cNvSpPr>
          <p:nvPr/>
        </p:nvSpPr>
        <p:spPr bwMode="auto">
          <a:xfrm>
            <a:off x="1414463" y="3111500"/>
            <a:ext cx="850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Frame</a:t>
            </a:r>
            <a:endParaRPr lang="en-US" altLang="zh-CN" sz="1800">
              <a:ea typeface="宋体" panose="02010600030101010101" pitchFamily="2" charset="-122"/>
            </a:endParaRPr>
          </a:p>
          <a:p>
            <a:pPr algn="r" eaLnBrk="1" hangingPunct="1">
              <a:spcBef>
                <a:spcPct val="0"/>
              </a:spcBef>
              <a:buClrTx/>
              <a:buFontTx/>
              <a:buNone/>
            </a:pPr>
            <a:r>
              <a:rPr lang="en-US" altLang="zh-CN" sz="1800">
                <a:ea typeface="宋体" panose="02010600030101010101" pitchFamily="2" charset="-122"/>
              </a:rPr>
              <a:t>format</a:t>
            </a:r>
            <a:endParaRPr lang="en-US" altLang="zh-CN" sz="1800">
              <a:ea typeface="宋体" panose="02010600030101010101" pitchFamily="2" charset="-122"/>
            </a:endParaRPr>
          </a:p>
        </p:txBody>
      </p:sp>
      <p:sp>
        <p:nvSpPr>
          <p:cNvPr id="20488" name="Rectangle 10"/>
          <p:cNvSpPr>
            <a:spLocks noChangeArrowheads="1"/>
          </p:cNvSpPr>
          <p:nvPr/>
        </p:nvSpPr>
        <p:spPr bwMode="auto">
          <a:xfrm>
            <a:off x="4895850" y="3686175"/>
            <a:ext cx="323850" cy="171450"/>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0489" name="TextBox 14"/>
          <p:cNvSpPr txBox="1">
            <a:spLocks noChangeArrowheads="1"/>
          </p:cNvSpPr>
          <p:nvPr/>
        </p:nvSpPr>
        <p:spPr bwMode="auto">
          <a:xfrm>
            <a:off x="6932613" y="3965575"/>
            <a:ext cx="1820862" cy="9223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Need to escape extra ESCAPE bytes too!</a:t>
            </a:r>
            <a:endParaRPr lang="en-US" altLang="zh-CN" sz="1800">
              <a:ea typeface="宋体" panose="02010600030101010101" pitchFamily="2" charset="-122"/>
            </a:endParaRPr>
          </a:p>
        </p:txBody>
      </p:sp>
      <p:sp>
        <p:nvSpPr>
          <p:cNvPr id="16" name="Freeform 15"/>
          <p:cNvSpPr/>
          <p:nvPr/>
        </p:nvSpPr>
        <p:spPr bwMode="auto">
          <a:xfrm rot="21014507" flipH="1">
            <a:off x="5649913" y="4441825"/>
            <a:ext cx="1300162" cy="122238"/>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1" fmla="*/ 0 w 523875"/>
              <a:gd name="connsiteY0-2" fmla="*/ 112713 h 160338"/>
              <a:gd name="connsiteX1-3" fmla="*/ 304800 w 523875"/>
              <a:gd name="connsiteY1-4" fmla="*/ 7938 h 160338"/>
              <a:gd name="connsiteX2-5" fmla="*/ 523875 w 523875"/>
              <a:gd name="connsiteY2-6" fmla="*/ 160338 h 160338"/>
              <a:gd name="connsiteX0-7" fmla="*/ 0 w 533400"/>
              <a:gd name="connsiteY0-8" fmla="*/ 106362 h 115887"/>
              <a:gd name="connsiteX1-9" fmla="*/ 304800 w 533400"/>
              <a:gd name="connsiteY1-10" fmla="*/ 1587 h 115887"/>
              <a:gd name="connsiteX2-11" fmla="*/ 533400 w 533400"/>
              <a:gd name="connsiteY2-12" fmla="*/ 115887 h 115887"/>
            </a:gdLst>
            <a:ahLst/>
            <a:cxnLst>
              <a:cxn ang="0">
                <a:pos x="connsiteX0-1" y="connsiteY0-2"/>
              </a:cxn>
              <a:cxn ang="0">
                <a:pos x="connsiteX1-3" y="connsiteY1-4"/>
              </a:cxn>
              <a:cxn ang="0">
                <a:pos x="connsiteX2-5" y="connsiteY2-6"/>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17" name="Rectangle 16"/>
          <p:cNvSpPr/>
          <p:nvPr/>
        </p:nvSpPr>
        <p:spPr bwMode="auto">
          <a:xfrm>
            <a:off x="5381625" y="4695825"/>
            <a:ext cx="381000" cy="361950"/>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zh-CN" smtClean="0">
                <a:ea typeface="宋体" panose="02010600030101010101" pitchFamily="2" charset="-122"/>
              </a:rPr>
              <a:t>Framing – Bit stuffing</a:t>
            </a:r>
            <a:endParaRPr lang="en-US" altLang="zh-CN" smtClean="0">
              <a:ea typeface="宋体" panose="02010600030101010101" pitchFamily="2" charset="-122"/>
            </a:endParaRPr>
          </a:p>
        </p:txBody>
      </p:sp>
      <p:sp>
        <p:nvSpPr>
          <p:cNvPr id="21507"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21508"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Stuffing done at the bit level:</a:t>
            </a:r>
            <a:endParaRPr lang="en-US" altLang="zh-CN" smtClean="0">
              <a:ea typeface="宋体" panose="02010600030101010101" pitchFamily="2" charset="-122"/>
            </a:endParaRPr>
          </a:p>
          <a:p>
            <a:pPr lvl="1"/>
            <a:r>
              <a:rPr lang="en-US" altLang="zh-CN" smtClean="0">
                <a:ea typeface="宋体" panose="02010600030101010101" pitchFamily="2" charset="-122"/>
              </a:rPr>
              <a:t>Frame flag has six consecutive 1s (not shown)</a:t>
            </a:r>
            <a:endParaRPr lang="en-US" altLang="zh-CN" smtClean="0">
              <a:ea typeface="宋体" panose="02010600030101010101" pitchFamily="2" charset="-122"/>
            </a:endParaRPr>
          </a:p>
          <a:p>
            <a:pPr lvl="1"/>
            <a:r>
              <a:rPr lang="en-US" altLang="zh-CN" smtClean="0">
                <a:ea typeface="宋体" panose="02010600030101010101" pitchFamily="2" charset="-122"/>
              </a:rPr>
              <a:t>On transmit, after five 1s in the data, a 0 is added</a:t>
            </a:r>
            <a:endParaRPr lang="en-US" altLang="zh-CN" smtClean="0">
              <a:ea typeface="宋体" panose="02010600030101010101" pitchFamily="2" charset="-122"/>
            </a:endParaRPr>
          </a:p>
          <a:p>
            <a:pPr lvl="1"/>
            <a:r>
              <a:rPr lang="en-US" altLang="zh-CN" smtClean="0">
                <a:ea typeface="宋体" panose="02010600030101010101" pitchFamily="2" charset="-122"/>
              </a:rPr>
              <a:t>On receive, a 0 after five 1s is deleted </a:t>
            </a:r>
            <a:endParaRPr lang="en-US" altLang="zh-CN" smtClean="0">
              <a:ea typeface="宋体" panose="02010600030101010101" pitchFamily="2" charset="-122"/>
            </a:endParaRPr>
          </a:p>
        </p:txBody>
      </p:sp>
      <p:grpSp>
        <p:nvGrpSpPr>
          <p:cNvPr id="21509" name="Group 10"/>
          <p:cNvGrpSpPr/>
          <p:nvPr/>
        </p:nvGrpSpPr>
        <p:grpSpPr bwMode="auto">
          <a:xfrm>
            <a:off x="839788" y="3762375"/>
            <a:ext cx="7340600" cy="1924050"/>
            <a:chOff x="619956" y="3657600"/>
            <a:chExt cx="7341357" cy="1924050"/>
          </a:xfrm>
        </p:grpSpPr>
        <p:pic>
          <p:nvPicPr>
            <p:cNvPr id="21510" name="Picture 2"/>
            <p:cNvPicPr>
              <a:picLocks noChangeAspect="1" noChangeArrowheads="1"/>
            </p:cNvPicPr>
            <p:nvPr/>
          </p:nvPicPr>
          <p:blipFill>
            <a:blip r:embed="rId1">
              <a:extLst>
                <a:ext uri="{28A0092B-C50C-407E-A947-70E740481C1C}">
                  <a14:useLocalDpi xmlns:a14="http://schemas.microsoft.com/office/drawing/2010/main" val="0"/>
                </a:ext>
              </a:extLst>
            </a:blip>
            <a:srcRect l="11578" b="24060"/>
            <a:stretch>
              <a:fillRect/>
            </a:stretch>
          </p:blipFill>
          <p:spPr bwMode="auto">
            <a:xfrm>
              <a:off x="2552700" y="3657600"/>
              <a:ext cx="5408613"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Box 8"/>
            <p:cNvSpPr txBox="1">
              <a:spLocks noChangeArrowheads="1"/>
            </p:cNvSpPr>
            <p:nvPr/>
          </p:nvSpPr>
          <p:spPr bwMode="auto">
            <a:xfrm>
              <a:off x="619956" y="4486275"/>
              <a:ext cx="18816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Transmitted bits</a:t>
              </a:r>
              <a:endParaRPr lang="en-US" altLang="zh-CN" sz="1800">
                <a:ea typeface="宋体" panose="02010600030101010101" pitchFamily="2" charset="-122"/>
              </a:endParaRPr>
            </a:p>
            <a:p>
              <a:pPr algn="r" eaLnBrk="1" hangingPunct="1">
                <a:spcBef>
                  <a:spcPct val="0"/>
                </a:spcBef>
                <a:buClrTx/>
                <a:buFontTx/>
                <a:buNone/>
              </a:pPr>
              <a:r>
                <a:rPr lang="en-US" altLang="zh-CN" sz="1800">
                  <a:ea typeface="宋体" panose="02010600030101010101" pitchFamily="2" charset="-122"/>
                </a:rPr>
                <a:t>with stuffing</a:t>
              </a:r>
              <a:endParaRPr lang="en-US" altLang="zh-CN" sz="1800">
                <a:ea typeface="宋体" panose="02010600030101010101" pitchFamily="2" charset="-122"/>
              </a:endParaRPr>
            </a:p>
          </p:txBody>
        </p:sp>
        <p:sp>
          <p:nvSpPr>
            <p:cNvPr id="21512" name="TextBox 9"/>
            <p:cNvSpPr txBox="1">
              <a:spLocks noChangeArrowheads="1"/>
            </p:cNvSpPr>
            <p:nvPr/>
          </p:nvSpPr>
          <p:spPr bwMode="auto">
            <a:xfrm>
              <a:off x="1322961" y="3815834"/>
              <a:ext cx="10951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Data bits</a:t>
              </a:r>
              <a:endParaRPr lang="en-US" altLang="zh-CN" sz="180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smtClean="0">
                <a:ea typeface="宋体" panose="02010600030101010101" pitchFamily="2" charset="-122"/>
              </a:rPr>
              <a:t>Error Control</a:t>
            </a:r>
            <a:endParaRPr lang="en-US" altLang="zh-CN" smtClean="0">
              <a:ea typeface="宋体" panose="02010600030101010101" pitchFamily="2" charset="-122"/>
            </a:endParaRPr>
          </a:p>
        </p:txBody>
      </p:sp>
      <p:sp>
        <p:nvSpPr>
          <p:cNvPr id="22531"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a:p>
        </p:txBody>
      </p:sp>
      <p:sp>
        <p:nvSpPr>
          <p:cNvPr id="22532" name="Content Placeholder 3"/>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Error control repairs frames that are received in error</a:t>
            </a:r>
            <a:endParaRPr lang="en-US" altLang="zh-CN" smtClean="0">
              <a:ea typeface="宋体" panose="02010600030101010101" pitchFamily="2" charset="-122"/>
            </a:endParaRPr>
          </a:p>
          <a:p>
            <a:pPr lvl="1"/>
            <a:r>
              <a:rPr lang="en-US" altLang="zh-CN" smtClean="0">
                <a:ea typeface="宋体" panose="02010600030101010101" pitchFamily="2" charset="-122"/>
              </a:rPr>
              <a:t>Requires errors to be detected at the receiver</a:t>
            </a:r>
            <a:endParaRPr lang="en-US" altLang="zh-CN" smtClean="0">
              <a:ea typeface="宋体" panose="02010600030101010101" pitchFamily="2" charset="-122"/>
            </a:endParaRPr>
          </a:p>
          <a:p>
            <a:pPr lvl="1"/>
            <a:r>
              <a:rPr lang="en-US" altLang="zh-CN" smtClean="0">
                <a:ea typeface="宋体" panose="02010600030101010101" pitchFamily="2" charset="-122"/>
              </a:rPr>
              <a:t>Typically retransmit the unacknowledged frames</a:t>
            </a:r>
            <a:endParaRPr lang="en-US" altLang="zh-CN" smtClean="0">
              <a:ea typeface="宋体" panose="02010600030101010101" pitchFamily="2" charset="-122"/>
            </a:endParaRPr>
          </a:p>
          <a:p>
            <a:pPr lvl="1"/>
            <a:r>
              <a:rPr lang="en-US" altLang="zh-CN" smtClean="0">
                <a:ea typeface="宋体" panose="02010600030101010101" pitchFamily="2" charset="-122"/>
              </a:rPr>
              <a:t>Timer protects against lost acknowledgements</a:t>
            </a:r>
            <a:endParaRPr lang="en-US" altLang="zh-CN" smtClean="0">
              <a:ea typeface="宋体" panose="02010600030101010101" pitchFamily="2" charset="-122"/>
            </a:endParaRPr>
          </a:p>
          <a:p>
            <a:pPr lvl="1"/>
            <a:endParaRPr lang="en-US" altLang="zh-CN" smtClean="0">
              <a:ea typeface="宋体" panose="02010600030101010101" pitchFamily="2" charset="-122"/>
            </a:endParaRPr>
          </a:p>
          <a:p>
            <a:r>
              <a:rPr lang="en-US" altLang="zh-CN" smtClean="0">
                <a:ea typeface="宋体" panose="02010600030101010101" pitchFamily="2" charset="-122"/>
              </a:rPr>
              <a:t>Detecting errors and retransmissions are next topics.</a:t>
            </a:r>
            <a:endParaRPr lang="en-US" altLang="zh-CN" smtClean="0">
              <a:ea typeface="宋体" panose="02010600030101010101" pitchFamily="2" charset="-122"/>
            </a:endParaRPr>
          </a:p>
          <a:p>
            <a:pPr lvl="1"/>
            <a:endParaRPr lang="en-US" altLang="zh-CN" smtClean="0">
              <a:ea typeface="宋体" panose="02010600030101010101" pitchFamily="2" charset="-122"/>
            </a:endParaRPr>
          </a:p>
          <a:p>
            <a:pPr lvl="1"/>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zh-CN" smtClean="0">
                <a:ea typeface="宋体" panose="02010600030101010101" pitchFamily="2" charset="-122"/>
              </a:rPr>
              <a:t>Flow Control</a:t>
            </a:r>
            <a:endParaRPr lang="en-US" altLang="zh-CN" smtClean="0">
              <a:ea typeface="宋体" panose="02010600030101010101" pitchFamily="2" charset="-122"/>
            </a:endParaRPr>
          </a:p>
        </p:txBody>
      </p:sp>
      <p:sp>
        <p:nvSpPr>
          <p:cNvPr id="24579"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24580" name="Content Placeholder 3"/>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Prevents a fast sender from out-pacing a slow receiver</a:t>
            </a:r>
            <a:endParaRPr lang="en-US" altLang="zh-CN" smtClean="0">
              <a:ea typeface="宋体" panose="02010600030101010101" pitchFamily="2" charset="-122"/>
            </a:endParaRPr>
          </a:p>
          <a:p>
            <a:pPr lvl="1"/>
            <a:r>
              <a:rPr lang="en-US" altLang="zh-CN" smtClean="0">
                <a:ea typeface="宋体" panose="02010600030101010101" pitchFamily="2" charset="-122"/>
              </a:rPr>
              <a:t>Receiver gives feedback on the data it can accept</a:t>
            </a:r>
            <a:endParaRPr lang="en-US" altLang="zh-CN" smtClean="0">
              <a:ea typeface="宋体" panose="02010600030101010101" pitchFamily="2" charset="-122"/>
            </a:endParaRPr>
          </a:p>
          <a:p>
            <a:pPr lvl="1"/>
            <a:r>
              <a:rPr lang="en-US" altLang="zh-CN" smtClean="0">
                <a:ea typeface="宋体" panose="02010600030101010101" pitchFamily="2" charset="-122"/>
              </a:rPr>
              <a:t>Rare in the Link layer as NICs run at “wire speed”</a:t>
            </a:r>
            <a:endParaRPr lang="en-US" altLang="zh-CN" smtClean="0">
              <a:ea typeface="宋体" panose="02010600030101010101" pitchFamily="2" charset="-122"/>
            </a:endParaRPr>
          </a:p>
          <a:p>
            <a:pPr lvl="2"/>
            <a:r>
              <a:rPr lang="en-US" altLang="zh-CN" smtClean="0">
                <a:ea typeface="宋体" panose="02010600030101010101" pitchFamily="2" charset="-122"/>
              </a:rPr>
              <a:t>Receiver can take data as fast as it can be sent </a:t>
            </a:r>
            <a:endParaRPr lang="en-US" altLang="zh-CN" smtClean="0">
              <a:ea typeface="宋体" panose="02010600030101010101" pitchFamily="2" charset="-122"/>
            </a:endParaRPr>
          </a:p>
          <a:p>
            <a:pPr lvl="2"/>
            <a:endParaRPr lang="en-US" altLang="zh-CN" smtClean="0">
              <a:ea typeface="宋体" panose="02010600030101010101" pitchFamily="2" charset="-122"/>
            </a:endParaRPr>
          </a:p>
          <a:p>
            <a:r>
              <a:rPr lang="en-US" altLang="zh-CN" smtClean="0">
                <a:ea typeface="宋体" panose="02010600030101010101" pitchFamily="2" charset="-122"/>
              </a:rPr>
              <a:t>Flow control is a topic in the Link and Transport layers.</a:t>
            </a:r>
            <a:endParaRPr lang="en-US" altLang="zh-CN" smtClean="0">
              <a:ea typeface="宋体" panose="02010600030101010101" pitchFamily="2" charset="-122"/>
            </a:endParaRPr>
          </a:p>
        </p:txBody>
      </p:sp>
      <p:sp>
        <p:nvSpPr>
          <p:cNvPr id="24581" name="矩形 1"/>
          <p:cNvSpPr>
            <a:spLocks noChangeArrowheads="1"/>
          </p:cNvSpPr>
          <p:nvPr/>
        </p:nvSpPr>
        <p:spPr bwMode="auto">
          <a:xfrm>
            <a:off x="2636838" y="5140325"/>
            <a:ext cx="3975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000">
                <a:solidFill>
                  <a:srgbClr val="0000FF"/>
                </a:solidFill>
                <a:ea typeface="宋体" panose="02010600030101010101" pitchFamily="2" charset="-122"/>
              </a:rPr>
              <a:t>Feedback-based VS. Rate-based</a:t>
            </a:r>
            <a:endParaRPr lang="zh-CN" altLang="en-US" sz="2000">
              <a:solidFill>
                <a:srgbClr val="0000FF"/>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0" y="676275"/>
            <a:ext cx="9144000" cy="1143000"/>
          </a:xfrm>
        </p:spPr>
        <p:txBody>
          <a:bodyPr/>
          <a:lstStyle/>
          <a:p>
            <a:r>
              <a:rPr lang="en-US" altLang="zh-CN" smtClean="0">
                <a:ea typeface="宋体" panose="02010600030101010101" pitchFamily="2" charset="-122"/>
              </a:rPr>
              <a:t>The Data Link Layer</a:t>
            </a:r>
            <a:br>
              <a:rPr lang="en-US" altLang="zh-CN" smtClean="0">
                <a:ea typeface="宋体" panose="02010600030101010101" pitchFamily="2" charset="-122"/>
              </a:rPr>
            </a:br>
            <a:r>
              <a:rPr lang="en-US" altLang="zh-CN" sz="2400" smtClean="0">
                <a:solidFill>
                  <a:srgbClr val="7F7F7F"/>
                </a:solidFill>
                <a:ea typeface="宋体" panose="02010600030101010101" pitchFamily="2" charset="-122"/>
              </a:rPr>
              <a:t>Chapter 3</a:t>
            </a:r>
            <a:endParaRPr lang="en-US" altLang="zh-CN" smtClean="0">
              <a:ea typeface="宋体" panose="02010600030101010101" pitchFamily="2" charset="-122"/>
            </a:endParaRPr>
          </a:p>
        </p:txBody>
      </p:sp>
      <p:sp>
        <p:nvSpPr>
          <p:cNvPr id="26627" name="Footer Placeholder 8"/>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6148" name="Subtitle 2"/>
          <p:cNvSpPr>
            <a:spLocks noGrp="1"/>
          </p:cNvSpPr>
          <p:nvPr>
            <p:ph idx="1"/>
          </p:nvPr>
        </p:nvSpPr>
        <p:spPr>
          <a:xfrm>
            <a:off x="1257300" y="1990725"/>
            <a:ext cx="6686550" cy="4019550"/>
          </a:xfrm>
        </p:spPr>
        <p:txBody>
          <a:bodyPr/>
          <a:lstStyle/>
          <a:p>
            <a:pPr lvl="1"/>
            <a:r>
              <a:rPr lang="en-US" altLang="zh-CN" smtClean="0">
                <a:ea typeface="宋体" panose="02010600030101010101" pitchFamily="2" charset="-122"/>
              </a:rPr>
              <a:t>Data Link Layer Design Issues</a:t>
            </a:r>
            <a:endParaRPr lang="en-US" altLang="zh-CN" smtClean="0">
              <a:ea typeface="宋体" panose="02010600030101010101" pitchFamily="2" charset="-122"/>
            </a:endParaRPr>
          </a:p>
          <a:p>
            <a:pPr lvl="1"/>
            <a:r>
              <a:rPr lang="en-US" altLang="zh-CN" smtClean="0">
                <a:ea typeface="宋体" panose="02010600030101010101" pitchFamily="2" charset="-122"/>
              </a:rPr>
              <a:t>Error Detection and Correction</a:t>
            </a:r>
            <a:endParaRPr lang="en-US" altLang="zh-CN" smtClean="0">
              <a:ea typeface="宋体" panose="02010600030101010101" pitchFamily="2" charset="-122"/>
            </a:endParaRPr>
          </a:p>
          <a:p>
            <a:pPr lvl="1"/>
            <a:r>
              <a:rPr lang="en-US" altLang="zh-CN" smtClean="0">
                <a:ea typeface="宋体" panose="02010600030101010101" pitchFamily="2" charset="-122"/>
              </a:rPr>
              <a:t>Elementary Data Link Protocols</a:t>
            </a:r>
            <a:endParaRPr lang="en-US" altLang="zh-CN" smtClean="0">
              <a:ea typeface="宋体" panose="02010600030101010101" pitchFamily="2" charset="-122"/>
            </a:endParaRPr>
          </a:p>
          <a:p>
            <a:pPr lvl="1"/>
            <a:r>
              <a:rPr lang="en-US" altLang="zh-CN" smtClean="0">
                <a:ea typeface="宋体" panose="02010600030101010101" pitchFamily="2" charset="-122"/>
              </a:rPr>
              <a:t>Sliding Window Protocols</a:t>
            </a:r>
            <a:endParaRPr lang="en-US" altLang="zh-CN" smtClean="0">
              <a:ea typeface="宋体" panose="02010600030101010101" pitchFamily="2" charset="-122"/>
            </a:endParaRPr>
          </a:p>
          <a:p>
            <a:pPr lvl="1"/>
            <a:r>
              <a:rPr lang="en-US" altLang="zh-CN" smtClean="0">
                <a:ea typeface="宋体" panose="02010600030101010101" pitchFamily="2" charset="-122"/>
              </a:rPr>
              <a:t>Example Data Link Protocols</a:t>
            </a:r>
            <a:endParaRPr lang="en-US"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148">
                                            <p:txEl>
                                              <p:pRg st="1" end="1"/>
                                            </p:txEl>
                                          </p:spTgt>
                                        </p:tgtEl>
                                        <p:attrNameLst>
                                          <p:attrName>style.color</p:attrName>
                                        </p:attrNameLst>
                                      </p:cBhvr>
                                      <p:to>
                                        <a:srgbClr val="0000FF"/>
                                      </p:to>
                                    </p:animClr>
                                    <p:animClr clrSpc="rgb" dir="cw">
                                      <p:cBhvr>
                                        <p:cTn id="7" dur="500" fill="hold"/>
                                        <p:tgtEl>
                                          <p:spTgt spid="6148">
                                            <p:txEl>
                                              <p:pRg st="1" end="1"/>
                                            </p:txEl>
                                          </p:spTgt>
                                        </p:tgtEl>
                                        <p:attrNameLst>
                                          <p:attrName>fillcolor</p:attrName>
                                        </p:attrNameLst>
                                      </p:cBhvr>
                                      <p:to>
                                        <a:srgbClr val="0000FF"/>
                                      </p:to>
                                    </p:animClr>
                                    <p:set>
                                      <p:cBhvr>
                                        <p:cTn id="8" dur="500" fill="hold"/>
                                        <p:tgtEl>
                                          <p:spTgt spid="6148">
                                            <p:txEl>
                                              <p:pRg st="1" end="1"/>
                                            </p:txEl>
                                          </p:spTgt>
                                        </p:tgtEl>
                                        <p:attrNameLst>
                                          <p:attrName>fill.type</p:attrName>
                                        </p:attrNameLst>
                                      </p:cBhvr>
                                      <p:to>
                                        <p:strVal val="solid"/>
                                      </p:to>
                                    </p:set>
                                    <p:set>
                                      <p:cBhvr>
                                        <p:cTn id="9" dur="500" fill="hold"/>
                                        <p:tgtEl>
                                          <p:spTgt spid="614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Type of Errors</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en-US" altLang="zh-CN" b="1" i="1" dirty="0" smtClean="0">
                <a:solidFill>
                  <a:srgbClr val="0000FF"/>
                </a:solidFill>
              </a:rPr>
              <a:t>Single-bit </a:t>
            </a:r>
            <a:r>
              <a:rPr lang="en-US" altLang="zh-CN" b="1" i="1" dirty="0">
                <a:solidFill>
                  <a:srgbClr val="0000FF"/>
                </a:solidFill>
              </a:rPr>
              <a:t>error </a:t>
            </a:r>
            <a:r>
              <a:rPr lang="en-US" altLang="zh-CN" dirty="0"/>
              <a:t>means that only 1 bit of a given data unit (such as a byte, character, or packet) is changed from 1 to 0 or from 0 to </a:t>
            </a:r>
            <a:r>
              <a:rPr lang="en-US" altLang="zh-CN" dirty="0" smtClean="0"/>
              <a:t>1. </a:t>
            </a:r>
            <a:endParaRPr lang="en-US" altLang="zh-CN" dirty="0" smtClean="0"/>
          </a:p>
          <a:p>
            <a:pPr marL="342900" indent="-342900">
              <a:buFont typeface="Arial" panose="020B0604020202020204" pitchFamily="34" charset="0"/>
              <a:buChar char="•"/>
            </a:pPr>
            <a:r>
              <a:rPr lang="en-US" altLang="zh-CN" b="1" i="1" dirty="0" smtClean="0">
                <a:solidFill>
                  <a:srgbClr val="0000FF"/>
                </a:solidFill>
              </a:rPr>
              <a:t>Burst </a:t>
            </a:r>
            <a:r>
              <a:rPr lang="en-US" altLang="zh-CN" b="1" i="1" dirty="0">
                <a:solidFill>
                  <a:srgbClr val="0000FF"/>
                </a:solidFill>
              </a:rPr>
              <a:t>error </a:t>
            </a:r>
            <a:r>
              <a:rPr lang="en-US" altLang="zh-CN" dirty="0"/>
              <a:t>means that 2 or more bits in the data unit have changed from 1 to 0 or from 0 to </a:t>
            </a:r>
            <a:r>
              <a:rPr lang="en-US" altLang="zh-CN" dirty="0" smtClean="0"/>
              <a:t>1.</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Computer Networks, Chapter 3 The Data Link Layer</a:t>
            </a:r>
            <a:endParaRPr lang="en-US" altLang="zh-CN" i="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11" y="4717803"/>
            <a:ext cx="3308350"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8424" y="4218481"/>
            <a:ext cx="5083175"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zh-CN" smtClean="0">
                <a:ea typeface="宋体" panose="02010600030101010101" pitchFamily="2" charset="-122"/>
              </a:rPr>
              <a:t>Error Detection and Correction</a:t>
            </a:r>
            <a:endParaRPr lang="en-US" altLang="zh-CN" smtClean="0">
              <a:ea typeface="宋体" panose="02010600030101010101" pitchFamily="2" charset="-122"/>
            </a:endParaRPr>
          </a:p>
        </p:txBody>
      </p:sp>
      <p:sp>
        <p:nvSpPr>
          <p:cNvPr id="28675"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a:p>
        </p:txBody>
      </p:sp>
      <p:sp>
        <p:nvSpPr>
          <p:cNvPr id="28676" name="Content Placeholder 3"/>
          <p:cNvSpPr>
            <a:spLocks noGrp="1"/>
          </p:cNvSpPr>
          <p:nvPr>
            <p:ph idx="1"/>
          </p:nvPr>
        </p:nvSpPr>
        <p:spPr>
          <a:xfrm>
            <a:off x="914400" y="1390650"/>
            <a:ext cx="7789863" cy="4819650"/>
          </a:xfrm>
        </p:spPr>
        <p:txBody>
          <a:bodyPr/>
          <a:lstStyle/>
          <a:p>
            <a:pPr>
              <a:lnSpc>
                <a:spcPct val="90000"/>
              </a:lnSpc>
            </a:pPr>
            <a:r>
              <a:rPr lang="en-US" altLang="zh-CN" dirty="0" smtClean="0">
                <a:ea typeface="宋体" panose="02010600030101010101" pitchFamily="2" charset="-122"/>
              </a:rPr>
              <a:t>Error codes add structured redundancy to data so  errors can be either detected, or corrected.</a:t>
            </a:r>
            <a:endParaRPr lang="en-US" altLang="zh-CN" dirty="0" smtClean="0">
              <a:ea typeface="宋体" panose="02010600030101010101" pitchFamily="2" charset="-122"/>
            </a:endParaRPr>
          </a:p>
          <a:p>
            <a:pPr>
              <a:lnSpc>
                <a:spcPct val="90000"/>
              </a:lnSpc>
            </a:pPr>
            <a:r>
              <a:rPr lang="en-US" altLang="zh-CN" dirty="0">
                <a:ea typeface="宋体" panose="02010600030101010101" pitchFamily="2" charset="-122"/>
              </a:rPr>
              <a:t>The correction of errors is more difficult than the detection. </a:t>
            </a:r>
            <a:endParaRPr lang="en-US" altLang="zh-CN" dirty="0" smtClean="0">
              <a:ea typeface="宋体" panose="02010600030101010101" pitchFamily="2" charset="-122"/>
            </a:endParaRPr>
          </a:p>
          <a:p>
            <a:pPr marL="342900" indent="-342900">
              <a:lnSpc>
                <a:spcPct val="90000"/>
              </a:lnSpc>
              <a:buFont typeface="Arial" panose="020B0604020202020204" pitchFamily="34" charset="0"/>
              <a:buChar char="•"/>
            </a:pPr>
            <a:r>
              <a:rPr lang="en-US" altLang="zh-CN" dirty="0" smtClean="0">
                <a:ea typeface="宋体" panose="02010600030101010101" pitchFamily="2" charset="-122"/>
              </a:rPr>
              <a:t>In </a:t>
            </a:r>
            <a:r>
              <a:rPr lang="en-US" altLang="zh-CN" dirty="0">
                <a:ea typeface="宋体" panose="02010600030101010101" pitchFamily="2" charset="-122"/>
              </a:rPr>
              <a:t>error detection, we are only looking to see </a:t>
            </a:r>
            <a:r>
              <a:rPr lang="en-US" altLang="zh-CN" b="1" i="1" dirty="0">
                <a:solidFill>
                  <a:srgbClr val="0000FF"/>
                </a:solidFill>
                <a:ea typeface="宋体" panose="02010600030101010101" pitchFamily="2" charset="-122"/>
              </a:rPr>
              <a:t>if any error has occurred</a:t>
            </a:r>
            <a:r>
              <a:rPr lang="en-US" altLang="zh-CN" dirty="0">
                <a:ea typeface="宋体" panose="02010600030101010101" pitchFamily="2" charset="-122"/>
              </a:rPr>
              <a:t>. The answer is a simple yes or no. We are not even interested in the number of corrupted bits. A single-bit error is the same for us as a burst error</a:t>
            </a:r>
            <a:r>
              <a:rPr lang="en-US" altLang="zh-CN" dirty="0" smtClean="0">
                <a:ea typeface="宋体" panose="02010600030101010101" pitchFamily="2" charset="-122"/>
              </a:rPr>
              <a:t>.</a:t>
            </a:r>
            <a:endParaRPr lang="en-US" altLang="zh-CN" dirty="0" smtClean="0">
              <a:ea typeface="宋体" panose="02010600030101010101" pitchFamily="2" charset="-122"/>
            </a:endParaRPr>
          </a:p>
          <a:p>
            <a:pPr marL="342900" indent="-342900">
              <a:lnSpc>
                <a:spcPct val="90000"/>
              </a:lnSpc>
              <a:buFont typeface="Arial" panose="020B0604020202020204" pitchFamily="34" charset="0"/>
              <a:buChar char="•"/>
            </a:pPr>
            <a:r>
              <a:rPr lang="en-US" altLang="zh-CN" dirty="0" smtClean="0">
                <a:ea typeface="宋体" panose="02010600030101010101" pitchFamily="2" charset="-122"/>
              </a:rPr>
              <a:t>In </a:t>
            </a:r>
            <a:r>
              <a:rPr lang="en-US" altLang="zh-CN" dirty="0">
                <a:ea typeface="宋体" panose="02010600030101010101" pitchFamily="2" charset="-122"/>
              </a:rPr>
              <a:t>error correction, we need to know</a:t>
            </a:r>
            <a:r>
              <a:rPr lang="en-US" altLang="zh-CN" dirty="0">
                <a:solidFill>
                  <a:srgbClr val="0000FF"/>
                </a:solidFill>
                <a:ea typeface="宋体" panose="02010600030101010101" pitchFamily="2" charset="-122"/>
              </a:rPr>
              <a:t> </a:t>
            </a:r>
            <a:r>
              <a:rPr lang="en-US" altLang="zh-CN" b="1" i="1" dirty="0">
                <a:solidFill>
                  <a:srgbClr val="0000FF"/>
                </a:solidFill>
                <a:ea typeface="宋体" panose="02010600030101010101" pitchFamily="2" charset="-122"/>
              </a:rPr>
              <a:t>the exact number of bits that are corrupted and</a:t>
            </a:r>
            <a:r>
              <a:rPr lang="en-US" altLang="zh-CN" dirty="0">
                <a:ea typeface="宋体" panose="02010600030101010101" pitchFamily="2" charset="-122"/>
              </a:rPr>
              <a:t>, more importantly, </a:t>
            </a:r>
            <a:r>
              <a:rPr lang="en-US" altLang="zh-CN" b="1" i="1" dirty="0">
                <a:solidFill>
                  <a:srgbClr val="0000FF"/>
                </a:solidFill>
                <a:ea typeface="宋体" panose="02010600030101010101" pitchFamily="2" charset="-122"/>
              </a:rPr>
              <a:t>their location in the message</a:t>
            </a:r>
            <a:r>
              <a:rPr lang="en-US" altLang="zh-CN" dirty="0">
                <a:ea typeface="宋体" panose="02010600030101010101" pitchFamily="2" charset="-122"/>
              </a:rPr>
              <a:t>.</a:t>
            </a: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a:lnSpc>
                <a:spcPct val="90000"/>
              </a:lnSpc>
            </a:pPr>
            <a:endParaRPr lang="en-US" altLang="zh-CN" dirty="0" smtClean="0">
              <a:ea typeface="宋体" panose="02010600030101010101" pitchFamily="2" charset="-122"/>
            </a:endParaRPr>
          </a:p>
          <a:p>
            <a:pPr lvl="2">
              <a:lnSpc>
                <a:spcPct val="90000"/>
              </a:lnSpc>
            </a:pP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zh-CN" smtClean="0">
                <a:ea typeface="宋体" panose="02010600030101010101" pitchFamily="2" charset="-122"/>
              </a:rPr>
              <a:t>Error Bounds – Hamming distance </a:t>
            </a:r>
            <a:endParaRPr lang="en-US" altLang="zh-CN" smtClean="0">
              <a:ea typeface="宋体" panose="02010600030101010101" pitchFamily="2" charset="-122"/>
            </a:endParaRPr>
          </a:p>
        </p:txBody>
      </p:sp>
      <p:sp>
        <p:nvSpPr>
          <p:cNvPr id="29699"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a:p>
        </p:txBody>
      </p:sp>
      <mc:AlternateContent xmlns:mc="http://schemas.openxmlformats.org/markup-compatibility/2006">
        <mc:Choice xmlns:a14="http://schemas.microsoft.com/office/drawing/2010/main" Requires="a14">
          <p:sp>
            <p:nvSpPr>
              <p:cNvPr id="29700" name="Content Placeholder 3"/>
              <p:cNvSpPr>
                <a:spLocks noGrp="1"/>
              </p:cNvSpPr>
              <p:nvPr>
                <p:ph idx="1"/>
              </p:nvPr>
            </p:nvSpPr>
            <p:spPr>
              <a:xfrm>
                <a:off x="383822" y="1611313"/>
                <a:ext cx="8545689" cy="4598987"/>
              </a:xfrm>
            </p:spPr>
            <p:txBody>
              <a:bodyPr/>
              <a:lstStyle/>
              <a:p>
                <a:r>
                  <a:rPr lang="en-US" altLang="zh-CN" dirty="0" smtClean="0">
                    <a:ea typeface="宋体" panose="02010600030101010101" pitchFamily="2" charset="-122"/>
                  </a:rPr>
                  <a:t>Code turns data of n bits into </a:t>
                </a:r>
                <a:r>
                  <a:rPr lang="en-US" altLang="zh-CN" dirty="0" err="1" smtClean="0">
                    <a:ea typeface="宋体" panose="02010600030101010101" pitchFamily="2" charset="-122"/>
                  </a:rPr>
                  <a:t>codewords</a:t>
                </a:r>
                <a:r>
                  <a:rPr lang="en-US" altLang="zh-CN" dirty="0" smtClean="0">
                    <a:ea typeface="宋体" panose="02010600030101010101" pitchFamily="2" charset="-122"/>
                  </a:rPr>
                  <a:t> of  </a:t>
                </a:r>
                <a:r>
                  <a:rPr lang="en-US" altLang="zh-CN" dirty="0" err="1" smtClean="0">
                    <a:ea typeface="宋体" panose="02010600030101010101" pitchFamily="2" charset="-122"/>
                  </a:rPr>
                  <a:t>n+k</a:t>
                </a:r>
                <a:r>
                  <a:rPr lang="en-US" altLang="zh-CN" dirty="0" smtClean="0">
                    <a:ea typeface="宋体" panose="02010600030101010101" pitchFamily="2" charset="-122"/>
                  </a:rPr>
                  <a:t> bits</a:t>
                </a:r>
              </a:p>
              <a:p>
                <a:r>
                  <a:rPr lang="en-US" altLang="zh-CN" u="sng" dirty="0" smtClean="0">
                    <a:ea typeface="宋体" panose="02010600030101010101" pitchFamily="2" charset="-122"/>
                  </a:rPr>
                  <a:t>Hamming distance</a:t>
                </a:r>
                <a:r>
                  <a:rPr lang="en-US" altLang="zh-CN" dirty="0" smtClean="0">
                    <a:ea typeface="宋体" panose="02010600030101010101" pitchFamily="2" charset="-122"/>
                  </a:rPr>
                  <a:t> is the minimum bit flips to turn one valid </a:t>
                </a:r>
                <a:r>
                  <a:rPr lang="en-US" altLang="zh-CN" dirty="0" err="1" smtClean="0">
                    <a:ea typeface="宋体" panose="02010600030101010101" pitchFamily="2" charset="-122"/>
                  </a:rPr>
                  <a:t>codeword</a:t>
                </a:r>
                <a:r>
                  <a:rPr lang="en-US" altLang="zh-CN" dirty="0" smtClean="0">
                    <a:ea typeface="宋体" panose="02010600030101010101" pitchFamily="2" charset="-122"/>
                  </a:rPr>
                  <a:t> into any other valid one. </a:t>
                </a:r>
              </a:p>
              <a:p>
                <a:pPr lvl="1"/>
                <a:r>
                  <a:rPr lang="en-US" altLang="zh-CN" dirty="0" smtClean="0">
                    <a:ea typeface="宋体" panose="02010600030101010101" pitchFamily="2" charset="-122"/>
                  </a:rPr>
                  <a:t>Example with 4 </a:t>
                </a:r>
                <a:r>
                  <a:rPr lang="en-US" altLang="zh-CN" dirty="0" err="1" smtClean="0">
                    <a:ea typeface="宋体" panose="02010600030101010101" pitchFamily="2" charset="-122"/>
                  </a:rPr>
                  <a:t>codewords</a:t>
                </a:r>
                <a:r>
                  <a:rPr lang="en-US" altLang="zh-CN" dirty="0" smtClean="0">
                    <a:ea typeface="宋体" panose="02010600030101010101" pitchFamily="2" charset="-122"/>
                  </a:rPr>
                  <a:t> of 10 bits (n=2, k=8): </a:t>
                </a:r>
              </a:p>
              <a:p>
                <a:pPr lvl="2"/>
                <a:r>
                  <a:rPr lang="en-US" altLang="zh-CN" dirty="0" smtClean="0">
                    <a:ea typeface="宋体" panose="02010600030101010101" pitchFamily="2" charset="-122"/>
                  </a:rPr>
                  <a:t>0000000000, 0000011111, 1111100000, and 1111111111 </a:t>
                </a:r>
              </a:p>
              <a:p>
                <a:pPr lvl="2"/>
                <a:r>
                  <a:rPr lang="en-US" altLang="zh-CN" dirty="0" smtClean="0">
                    <a:ea typeface="宋体" panose="02010600030101010101" pitchFamily="2" charset="-122"/>
                  </a:rPr>
                  <a:t>Hamming distance is 5</a:t>
                </a:r>
              </a:p>
              <a:p>
                <a:r>
                  <a:rPr lang="en-US" altLang="zh-CN" dirty="0" smtClean="0">
                    <a:ea typeface="宋体" panose="02010600030101010101" pitchFamily="2" charset="-122"/>
                  </a:rPr>
                  <a:t>Bounds for a code with a minimum hamming distance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𝑑</m:t>
                        </m:r>
                      </m:e>
                      <m:sub>
                        <m:r>
                          <a:rPr lang="en-US" altLang="zh-CN" i="1">
                            <a:latin typeface="Cambria Math" panose="02040503050406030204" pitchFamily="18" charset="0"/>
                            <a:ea typeface="宋体" panose="02010600030101010101" pitchFamily="2" charset="-122"/>
                          </a:rPr>
                          <m:t>𝑚𝑖𝑛</m:t>
                        </m:r>
                      </m:sub>
                    </m:sSub>
                  </m:oMath>
                </a14:m>
                <a:r>
                  <a:rPr lang="en-US" altLang="zh-CN" dirty="0" smtClean="0">
                    <a:ea typeface="宋体" panose="02010600030101010101" pitchFamily="2" charset="-122"/>
                  </a:rPr>
                  <a:t>:</a:t>
                </a:r>
              </a:p>
              <a:p>
                <a:pPr lvl="1"/>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𝑑</m:t>
                        </m:r>
                      </m:e>
                      <m:sub>
                        <m:r>
                          <a:rPr lang="en-US" altLang="zh-CN" b="0" i="1" smtClean="0">
                            <a:latin typeface="Cambria Math" panose="02040503050406030204" pitchFamily="18" charset="0"/>
                            <a:ea typeface="宋体" panose="02010600030101010101" pitchFamily="2" charset="-122"/>
                          </a:rPr>
                          <m:t>𝑚𝑖𝑛</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+1</m:t>
                    </m:r>
                  </m:oMath>
                </a14:m>
                <a:r>
                  <a:rPr lang="en-US" altLang="zh-CN" dirty="0" smtClean="0">
                    <a:ea typeface="宋体" panose="02010600030101010101" pitchFamily="2" charset="-122"/>
                  </a:rPr>
                  <a:t> – can correct </a:t>
                </a:r>
                <a14:m>
                  <m:oMath xmlns:m="http://schemas.openxmlformats.org/officeDocument/2006/math">
                    <m:r>
                      <a:rPr lang="en-US" altLang="zh-CN" i="1">
                        <a:latin typeface="Cambria Math" panose="02040503050406030204" pitchFamily="18" charset="0"/>
                        <a:ea typeface="Cambria Math" panose="02040503050406030204" pitchFamily="18" charset="0"/>
                      </a:rPr>
                      <m:t>𝑑</m:t>
                    </m:r>
                  </m:oMath>
                </a14:m>
                <a:r>
                  <a:rPr lang="en-US" altLang="zh-CN" dirty="0" smtClean="0">
                    <a:ea typeface="宋体" panose="02010600030101010101" pitchFamily="2" charset="-122"/>
                  </a:rPr>
                  <a:t> errors (e.g., 2 errors above)</a:t>
                </a:r>
              </a:p>
              <a:p>
                <a:pPr lvl="1"/>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𝑑</m:t>
                        </m:r>
                      </m:e>
                      <m:sub>
                        <m:r>
                          <a:rPr lang="en-US" altLang="zh-CN" i="1">
                            <a:latin typeface="Cambria Math" panose="02040503050406030204" pitchFamily="18" charset="0"/>
                            <a:ea typeface="宋体" panose="02010600030101010101" pitchFamily="2" charset="-122"/>
                          </a:rPr>
                          <m:t>𝑚𝑖𝑛</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r>
                      <a:rPr lang="en-US" altLang="zh-CN" i="1">
                        <a:latin typeface="Cambria Math" panose="02040503050406030204" pitchFamily="18" charset="0"/>
                        <a:ea typeface="Cambria Math" panose="02040503050406030204" pitchFamily="18" charset="0"/>
                      </a:rPr>
                      <m:t>+1</m:t>
                    </m:r>
                  </m:oMath>
                </a14:m>
                <a:r>
                  <a:rPr lang="en-US" altLang="zh-CN" dirty="0" smtClean="0">
                    <a:ea typeface="宋体" panose="02010600030101010101" pitchFamily="2" charset="-122"/>
                  </a:rPr>
                  <a:t>– can detect </a:t>
                </a:r>
                <a14:m>
                  <m:oMath xmlns:m="http://schemas.openxmlformats.org/officeDocument/2006/math">
                    <m:r>
                      <a:rPr lang="en-US" altLang="zh-CN" i="1">
                        <a:latin typeface="Cambria Math" panose="02040503050406030204" pitchFamily="18" charset="0"/>
                        <a:ea typeface="Cambria Math" panose="02040503050406030204" pitchFamily="18" charset="0"/>
                      </a:rPr>
                      <m:t>𝑑</m:t>
                    </m:r>
                    <m:r>
                      <a:rPr lang="en-US" altLang="zh-CN" i="1">
                        <a:latin typeface="Cambria Math" panose="02040503050406030204" pitchFamily="18" charset="0"/>
                        <a:ea typeface="Cambria Math" panose="02040503050406030204" pitchFamily="18" charset="0"/>
                      </a:rPr>
                      <m:t> </m:t>
                    </m:r>
                  </m:oMath>
                </a14:m>
                <a:r>
                  <a:rPr lang="en-US" altLang="zh-CN" dirty="0" smtClean="0">
                    <a:ea typeface="宋体" panose="02010600030101010101" pitchFamily="2" charset="-122"/>
                  </a:rPr>
                  <a:t>errors (e.g., 4 errors above)</a:t>
                </a:r>
              </a:p>
            </p:txBody>
          </p:sp>
        </mc:Choice>
        <mc:Fallback>
          <p:sp>
            <p:nvSpPr>
              <p:cNvPr id="29700" name="Content Placeholder 3"/>
              <p:cNvSpPr>
                <a:spLocks noGrp="1" noRot="1" noChangeAspect="1" noMove="1" noResize="1" noEditPoints="1" noAdjustHandles="1" noChangeArrowheads="1" noChangeShapeType="1" noTextEdit="1"/>
              </p:cNvSpPr>
              <p:nvPr>
                <p:ph idx="1"/>
              </p:nvPr>
            </p:nvSpPr>
            <p:spPr>
              <a:xfrm>
                <a:off x="383822" y="1611313"/>
                <a:ext cx="8545689" cy="4598987"/>
              </a:xfrm>
              <a:blipFill rotWithShape="0">
                <a:blip r:embed="rId1"/>
                <a:stretch>
                  <a:fillRect l="-1141" t="-927" r="-285"/>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zh-CN" smtClean="0">
                <a:ea typeface="宋体" panose="02010600030101010101" pitchFamily="2" charset="-122"/>
              </a:rPr>
              <a:t>The Data Link Layer</a:t>
            </a:r>
            <a:endParaRPr lang="en-US" altLang="zh-CN" smtClean="0">
              <a:ea typeface="宋体" panose="02010600030101010101" pitchFamily="2" charset="-122"/>
            </a:endParaRPr>
          </a:p>
        </p:txBody>
      </p:sp>
      <p:sp>
        <p:nvSpPr>
          <p:cNvPr id="8195"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8196" name="Content Placeholder 2"/>
          <p:cNvSpPr>
            <a:spLocks noGrp="1"/>
          </p:cNvSpPr>
          <p:nvPr>
            <p:ph idx="1"/>
          </p:nvPr>
        </p:nvSpPr>
        <p:spPr>
          <a:xfrm>
            <a:off x="1381125" y="2390775"/>
            <a:ext cx="5076825" cy="4019550"/>
          </a:xfrm>
        </p:spPr>
        <p:txBody>
          <a:bodyPr/>
          <a:lstStyle/>
          <a:p>
            <a:r>
              <a:rPr lang="en-US" altLang="zh-CN" smtClean="0">
                <a:ea typeface="宋体" panose="02010600030101010101" pitchFamily="2" charset="-122"/>
              </a:rPr>
              <a:t>Responsible for delivering frames of information over a single link</a:t>
            </a:r>
            <a:endParaRPr lang="en-US" altLang="zh-CN" smtClean="0">
              <a:ea typeface="宋体" panose="02010600030101010101" pitchFamily="2" charset="-122"/>
            </a:endParaRPr>
          </a:p>
          <a:p>
            <a:pPr lvl="1"/>
            <a:r>
              <a:rPr lang="en-US" altLang="zh-CN" smtClean="0">
                <a:ea typeface="宋体" panose="02010600030101010101" pitchFamily="2" charset="-122"/>
              </a:rPr>
              <a:t>Handles transmission errors and regulates the flow of data</a:t>
            </a:r>
            <a:endParaRPr lang="en-US" altLang="zh-CN" smtClean="0">
              <a:ea typeface="宋体" panose="02010600030101010101" pitchFamily="2" charset="-122"/>
            </a:endParaRPr>
          </a:p>
        </p:txBody>
      </p:sp>
      <p:grpSp>
        <p:nvGrpSpPr>
          <p:cNvPr id="8197" name="Group 26"/>
          <p:cNvGrpSpPr/>
          <p:nvPr/>
        </p:nvGrpSpPr>
        <p:grpSpPr bwMode="auto">
          <a:xfrm>
            <a:off x="6753225" y="2257425"/>
            <a:ext cx="1466850" cy="1930400"/>
            <a:chOff x="6753225" y="2638425"/>
            <a:chExt cx="1466850" cy="1930400"/>
          </a:xfrm>
        </p:grpSpPr>
        <p:sp>
          <p:nvSpPr>
            <p:cNvPr id="8198" name="Rectangle 4"/>
            <p:cNvSpPr>
              <a:spLocks noChangeArrowheads="1"/>
            </p:cNvSpPr>
            <p:nvPr/>
          </p:nvSpPr>
          <p:spPr bwMode="auto">
            <a:xfrm>
              <a:off x="6753225" y="4187825"/>
              <a:ext cx="1447800" cy="381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8199" name="Rectangle 5"/>
            <p:cNvSpPr>
              <a:spLocks noChangeArrowheads="1"/>
            </p:cNvSpPr>
            <p:nvPr/>
          </p:nvSpPr>
          <p:spPr bwMode="auto">
            <a:xfrm>
              <a:off x="6753225" y="3806825"/>
              <a:ext cx="1447800" cy="381000"/>
            </a:xfrm>
            <a:prstGeom prst="rect">
              <a:avLst/>
            </a:prstGeom>
            <a:solidFill>
              <a:srgbClr val="FF2BD8">
                <a:alpha val="50195"/>
              </a:srgbClr>
            </a:solidFill>
            <a:ln w="9525">
              <a:solidFill>
                <a:schemeClr val="tx1"/>
              </a:solidFill>
              <a:miter lim="800000"/>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8200" name="Rectangle 6"/>
            <p:cNvSpPr>
              <a:spLocks noChangeArrowheads="1"/>
            </p:cNvSpPr>
            <p:nvPr/>
          </p:nvSpPr>
          <p:spPr bwMode="auto">
            <a:xfrm>
              <a:off x="6753225" y="3416300"/>
              <a:ext cx="1447800" cy="381000"/>
            </a:xfrm>
            <a:prstGeom prst="rect">
              <a:avLst/>
            </a:prstGeom>
            <a:solidFill>
              <a:schemeClr val="bg1"/>
            </a:solidFill>
            <a:ln w="9525">
              <a:solidFill>
                <a:schemeClr val="tx1"/>
              </a:solidFill>
              <a:miter lim="800000"/>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8201" name="Rectangle 7"/>
            <p:cNvSpPr>
              <a:spLocks noChangeArrowheads="1"/>
            </p:cNvSpPr>
            <p:nvPr/>
          </p:nvSpPr>
          <p:spPr bwMode="auto">
            <a:xfrm>
              <a:off x="6753225" y="3035300"/>
              <a:ext cx="1447800" cy="381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8202" name="Rectangle 10"/>
            <p:cNvSpPr>
              <a:spLocks noChangeArrowheads="1"/>
            </p:cNvSpPr>
            <p:nvPr/>
          </p:nvSpPr>
          <p:spPr bwMode="auto">
            <a:xfrm>
              <a:off x="6753225" y="2657475"/>
              <a:ext cx="1447800" cy="381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8203" name="Text Box 11"/>
            <p:cNvSpPr txBox="1">
              <a:spLocks noChangeArrowheads="1"/>
            </p:cNvSpPr>
            <p:nvPr/>
          </p:nvSpPr>
          <p:spPr bwMode="auto">
            <a:xfrm>
              <a:off x="6916738" y="4162425"/>
              <a:ext cx="1131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Physical</a:t>
              </a:r>
              <a:endParaRPr lang="en-US" altLang="zh-CN" sz="2000">
                <a:ea typeface="宋体" panose="02010600030101010101" pitchFamily="2" charset="-122"/>
              </a:endParaRPr>
            </a:p>
          </p:txBody>
        </p:sp>
        <p:sp>
          <p:nvSpPr>
            <p:cNvPr id="8204" name="Text Box 12"/>
            <p:cNvSpPr txBox="1">
              <a:spLocks noChangeArrowheads="1"/>
            </p:cNvSpPr>
            <p:nvPr/>
          </p:nvSpPr>
          <p:spPr bwMode="auto">
            <a:xfrm>
              <a:off x="7145975" y="3797300"/>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Link</a:t>
              </a:r>
              <a:endParaRPr lang="en-US" altLang="zh-CN" sz="2000">
                <a:ea typeface="宋体" panose="02010600030101010101" pitchFamily="2" charset="-122"/>
              </a:endParaRPr>
            </a:p>
          </p:txBody>
        </p:sp>
        <p:sp>
          <p:nvSpPr>
            <p:cNvPr id="8205" name="Text Box 13"/>
            <p:cNvSpPr txBox="1">
              <a:spLocks noChangeArrowheads="1"/>
            </p:cNvSpPr>
            <p:nvPr/>
          </p:nvSpPr>
          <p:spPr bwMode="auto">
            <a:xfrm>
              <a:off x="6904038" y="3432175"/>
              <a:ext cx="1116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Network</a:t>
              </a:r>
              <a:endParaRPr lang="en-US" altLang="zh-CN" sz="2000">
                <a:ea typeface="宋体" panose="02010600030101010101" pitchFamily="2" charset="-122"/>
              </a:endParaRPr>
            </a:p>
          </p:txBody>
        </p:sp>
        <p:sp>
          <p:nvSpPr>
            <p:cNvPr id="8206" name="Text Box 14"/>
            <p:cNvSpPr txBox="1">
              <a:spLocks noChangeArrowheads="1"/>
            </p:cNvSpPr>
            <p:nvPr/>
          </p:nvSpPr>
          <p:spPr bwMode="auto">
            <a:xfrm>
              <a:off x="6818313" y="303530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Transport</a:t>
              </a:r>
              <a:endParaRPr lang="en-US" altLang="zh-CN" sz="2000">
                <a:ea typeface="宋体" panose="02010600030101010101" pitchFamily="2" charset="-122"/>
              </a:endParaRPr>
            </a:p>
          </p:txBody>
        </p:sp>
        <p:sp>
          <p:nvSpPr>
            <p:cNvPr id="8207" name="Text Box 17"/>
            <p:cNvSpPr txBox="1">
              <a:spLocks noChangeArrowheads="1"/>
            </p:cNvSpPr>
            <p:nvPr/>
          </p:nvSpPr>
          <p:spPr bwMode="auto">
            <a:xfrm>
              <a:off x="6791325" y="2638425"/>
              <a:ext cx="142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Application</a:t>
              </a:r>
              <a:endParaRPr lang="en-US" altLang="zh-CN" sz="200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Minimum Hamming distance</a:t>
            </a:r>
            <a:endParaRPr lang="zh-CN" altLang="en-US" dirty="0"/>
          </a:p>
        </p:txBody>
      </p:sp>
      <p:sp>
        <p:nvSpPr>
          <p:cNvPr id="3" name="内容占位符 2"/>
          <p:cNvSpPr>
            <a:spLocks noGrp="1"/>
          </p:cNvSpPr>
          <p:nvPr>
            <p:ph idx="1"/>
          </p:nvPr>
        </p:nvSpPr>
        <p:spPr/>
        <p:txBody>
          <a:bodyPr/>
          <a:lstStyle/>
          <a:p>
            <a:r>
              <a:rPr lang="en-US" altLang="zh-CN" dirty="0"/>
              <a:t>Find the minimum Hamming distance of the </a:t>
            </a:r>
            <a:r>
              <a:rPr lang="en-US" altLang="zh-CN" dirty="0" smtClean="0"/>
              <a:t>following coding scheme:</a:t>
            </a:r>
            <a:endParaRPr lang="en-US" altLang="zh-CN" dirty="0" smtClean="0"/>
          </a:p>
          <a:p>
            <a:pPr algn="ctr"/>
            <a:r>
              <a:rPr lang="en-US" altLang="zh-CN" dirty="0" smtClean="0"/>
              <a:t>00000, 01011, 10101, 11110</a:t>
            </a:r>
            <a:endParaRPr lang="en-US" altLang="zh-CN" dirty="0" smtClean="0"/>
          </a:p>
          <a:p>
            <a:pPr algn="ctr"/>
            <a:endParaRPr lang="en-US" altLang="zh-CN" dirty="0"/>
          </a:p>
          <a:p>
            <a:pPr algn="ctr"/>
            <a:endParaRPr lang="en-US" altLang="zh-CN" dirty="0" smtClean="0"/>
          </a:p>
          <a:p>
            <a:pPr algn="ctr"/>
            <a:r>
              <a:rPr lang="en-US" altLang="zh-CN" i="1" dirty="0" err="1">
                <a:latin typeface="Times New Roman" panose="02020603050405020304" pitchFamily="18" charset="0"/>
                <a:ea typeface="宋体" panose="02010600030101010101" pitchFamily="2" charset="-122"/>
              </a:rPr>
              <a:t>d</a:t>
            </a:r>
            <a:r>
              <a:rPr lang="en-US" altLang="zh-CN" i="1" baseline="-25000" dirty="0" err="1">
                <a:latin typeface="Times New Roman" panose="02020603050405020304" pitchFamily="18" charset="0"/>
                <a:ea typeface="宋体" panose="02010600030101010101" pitchFamily="2" charset="-122"/>
              </a:rPr>
              <a:t>min</a:t>
            </a:r>
            <a:r>
              <a:rPr lang="en-US" altLang="zh-CN" i="1" dirty="0">
                <a:latin typeface="Times New Roman" panose="02020603050405020304" pitchFamily="18" charset="0"/>
                <a:ea typeface="宋体" panose="02010600030101010101" pitchFamily="2" charset="-122"/>
              </a:rPr>
              <a:t> in this case is 3</a:t>
            </a:r>
            <a:endParaRPr lang="zh-CN" altLang="en-US" dirty="0"/>
          </a:p>
          <a:p>
            <a:pPr algn="ctr"/>
            <a:r>
              <a:rPr lang="en-US" altLang="zh-CN" i="1" dirty="0">
                <a:latin typeface="Times New Roman" panose="02020603050405020304" pitchFamily="18" charset="0"/>
                <a:ea typeface="宋体" panose="02010600030101010101" pitchFamily="2" charset="-122"/>
              </a:rPr>
              <a:t>This code can detect up to </a:t>
            </a:r>
            <a:r>
              <a:rPr lang="en-US" altLang="zh-CN" b="1" i="1" dirty="0">
                <a:solidFill>
                  <a:schemeClr val="hlink"/>
                </a:solidFill>
                <a:latin typeface="Times" panose="02020603050405020304" pitchFamily="18" charset="0"/>
                <a:ea typeface="宋体" panose="02010600030101010101" pitchFamily="2" charset="-122"/>
              </a:rPr>
              <a:t>two</a:t>
            </a:r>
            <a:r>
              <a:rPr lang="en-US" altLang="zh-CN" i="1" dirty="0">
                <a:latin typeface="Times New Roman" panose="02020603050405020304" pitchFamily="18" charset="0"/>
                <a:ea typeface="宋体" panose="02010600030101010101" pitchFamily="2" charset="-122"/>
              </a:rPr>
              <a:t> errors, </a:t>
            </a:r>
            <a:endParaRPr lang="en-US" altLang="zh-CN" i="1" dirty="0" smtClean="0">
              <a:latin typeface="Times New Roman" panose="02020603050405020304" pitchFamily="18" charset="0"/>
              <a:ea typeface="宋体" panose="02010600030101010101" pitchFamily="2" charset="-122"/>
            </a:endParaRPr>
          </a:p>
          <a:p>
            <a:pPr algn="ctr"/>
            <a:r>
              <a:rPr lang="en-US" altLang="zh-CN" i="1" dirty="0">
                <a:latin typeface="Times New Roman" panose="02020603050405020304" pitchFamily="18" charset="0"/>
                <a:ea typeface="宋体" panose="02010600030101010101" pitchFamily="2" charset="-122"/>
              </a:rPr>
              <a:t>a</a:t>
            </a:r>
            <a:r>
              <a:rPr lang="en-US" altLang="zh-CN" i="1" dirty="0" smtClean="0">
                <a:latin typeface="Times New Roman" panose="02020603050405020304" pitchFamily="18" charset="0"/>
                <a:ea typeface="宋体" panose="02010600030101010101" pitchFamily="2" charset="-122"/>
              </a:rPr>
              <a:t>nd it </a:t>
            </a:r>
            <a:r>
              <a:rPr lang="en-US" altLang="zh-CN" i="1" dirty="0">
                <a:latin typeface="Times" panose="02020603050405020304" pitchFamily="18" charset="0"/>
                <a:ea typeface="宋体" panose="02010600030101010101" pitchFamily="2" charset="-122"/>
              </a:rPr>
              <a:t>can correct up to </a:t>
            </a:r>
            <a:r>
              <a:rPr lang="en-US" altLang="zh-CN" b="1" i="1" dirty="0">
                <a:solidFill>
                  <a:schemeClr val="hlink"/>
                </a:solidFill>
                <a:latin typeface="Times" panose="02020603050405020304" pitchFamily="18" charset="0"/>
                <a:ea typeface="宋体" panose="02010600030101010101" pitchFamily="2" charset="-122"/>
              </a:rPr>
              <a:t>one</a:t>
            </a:r>
            <a:r>
              <a:rPr lang="en-US" altLang="zh-CN" i="1" dirty="0">
                <a:latin typeface="Times" panose="02020603050405020304" pitchFamily="18" charset="0"/>
                <a:ea typeface="宋体" panose="02010600030101010101" pitchFamily="2" charset="-122"/>
              </a:rPr>
              <a:t> </a:t>
            </a:r>
            <a:r>
              <a:rPr lang="en-US" altLang="zh-CN" i="1" dirty="0" smtClean="0">
                <a:latin typeface="Times" panose="02020603050405020304" pitchFamily="18" charset="0"/>
                <a:ea typeface="宋体" panose="02010600030101010101" pitchFamily="2" charset="-122"/>
              </a:rPr>
              <a:t>error.</a:t>
            </a:r>
            <a:endParaRPr lang="en-US" altLang="zh-CN" dirty="0" smtClean="0"/>
          </a:p>
        </p:txBody>
      </p:sp>
      <p:sp>
        <p:nvSpPr>
          <p:cNvPr id="4" name="页脚占位符 3"/>
          <p:cNvSpPr>
            <a:spLocks noGrp="1"/>
          </p:cNvSpPr>
          <p:nvPr>
            <p:ph type="ftr" sz="quarter" idx="10"/>
          </p:nvPr>
        </p:nvSpPr>
        <p:spPr/>
        <p:txBody>
          <a:bodyPr/>
          <a:lstStyle/>
          <a:p>
            <a:pPr>
              <a:defRPr/>
            </a:pPr>
            <a:r>
              <a:rPr lang="en-US" altLang="zh-CN" smtClean="0"/>
              <a:t>Computer Networks, Chapter 3 The Data Link Layer</a:t>
            </a:r>
            <a:endParaRPr lang="en-US" altLang="zh-CN" i="0"/>
          </a:p>
        </p:txBody>
      </p:sp>
      <p:pic>
        <p:nvPicPr>
          <p:cNvPr id="5" name="Picture 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9281" y="3263053"/>
            <a:ext cx="7945437" cy="647700"/>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Linear Block Codes</a:t>
            </a:r>
            <a:endParaRPr lang="zh-CN" altLang="en-US" dirty="0"/>
          </a:p>
        </p:txBody>
      </p:sp>
      <p:sp>
        <p:nvSpPr>
          <p:cNvPr id="3" name="内容占位符 2"/>
          <p:cNvSpPr>
            <a:spLocks noGrp="1"/>
          </p:cNvSpPr>
          <p:nvPr>
            <p:ph idx="1"/>
          </p:nvPr>
        </p:nvSpPr>
        <p:spPr/>
        <p:txBody>
          <a:bodyPr/>
          <a:lstStyle/>
          <a:p>
            <a:r>
              <a:rPr lang="en-US" altLang="zh-CN" dirty="0"/>
              <a:t>Almost all block codes used today belong to a subset called </a:t>
            </a:r>
            <a:r>
              <a:rPr lang="en-US" altLang="zh-CN" b="1" i="1" dirty="0">
                <a:solidFill>
                  <a:srgbClr val="0000FF"/>
                </a:solidFill>
              </a:rPr>
              <a:t>linear block codes</a:t>
            </a:r>
            <a:r>
              <a:rPr lang="en-US" altLang="zh-CN" dirty="0"/>
              <a:t>. </a:t>
            </a:r>
            <a:endParaRPr lang="en-US" altLang="zh-CN" dirty="0" smtClean="0"/>
          </a:p>
          <a:p>
            <a:r>
              <a:rPr lang="en-US" altLang="zh-CN" dirty="0" smtClean="0"/>
              <a:t>A </a:t>
            </a:r>
            <a:r>
              <a:rPr lang="en-US" altLang="zh-CN" dirty="0"/>
              <a:t>linear block code is a code in which </a:t>
            </a:r>
            <a:r>
              <a:rPr lang="en-US" altLang="zh-CN" dirty="0" smtClean="0"/>
              <a:t>the </a:t>
            </a:r>
            <a:r>
              <a:rPr lang="en-US" altLang="zh-CN" dirty="0"/>
              <a:t>result of </a:t>
            </a:r>
            <a:r>
              <a:rPr lang="en-US" altLang="zh-CN" dirty="0" err="1"/>
              <a:t>XORing</a:t>
            </a:r>
            <a:r>
              <a:rPr lang="en-US" altLang="zh-CN" dirty="0"/>
              <a:t> any </a:t>
            </a:r>
            <a:r>
              <a:rPr lang="en-US" altLang="zh-CN" dirty="0" err="1"/>
              <a:t>codeword</a:t>
            </a:r>
            <a:r>
              <a:rPr lang="en-US" altLang="zh-CN" dirty="0"/>
              <a:t> with any other </a:t>
            </a:r>
            <a:r>
              <a:rPr lang="en-US" altLang="zh-CN" dirty="0" err="1"/>
              <a:t>codeword</a:t>
            </a:r>
            <a:r>
              <a:rPr lang="en-US" altLang="zh-CN" dirty="0"/>
              <a:t> is a valid </a:t>
            </a:r>
            <a:r>
              <a:rPr lang="en-US" altLang="zh-CN" dirty="0" err="1"/>
              <a:t>codeword</a:t>
            </a:r>
            <a:r>
              <a:rPr lang="en-US" altLang="zh-CN" dirty="0"/>
              <a:t>. </a:t>
            </a:r>
            <a:endParaRPr lang="en-US" altLang="zh-CN" dirty="0" smtClean="0"/>
          </a:p>
          <a:p>
            <a:r>
              <a:rPr lang="en-US" altLang="zh-CN" dirty="0" smtClean="0"/>
              <a:t>E.g., the code schemes on the previous slides</a:t>
            </a:r>
            <a:endParaRPr lang="zh-CN" altLang="en-US" dirty="0"/>
          </a:p>
        </p:txBody>
      </p:sp>
      <p:sp>
        <p:nvSpPr>
          <p:cNvPr id="4" name="页脚占位符 3"/>
          <p:cNvSpPr>
            <a:spLocks noGrp="1"/>
          </p:cNvSpPr>
          <p:nvPr>
            <p:ph type="ftr" sz="quarter" idx="10"/>
          </p:nvPr>
        </p:nvSpPr>
        <p:spPr/>
        <p:txBody>
          <a:bodyPr/>
          <a:lstStyle/>
          <a:p>
            <a:pPr>
              <a:defRPr/>
            </a:pPr>
            <a:r>
              <a:rPr lang="en-US" altLang="zh-CN" smtClean="0"/>
              <a:t>Computer Networks, Chapter 3 The Data Link Layer</a:t>
            </a:r>
            <a:endParaRPr lang="en-US" altLang="zh-CN" i="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Error Correction Codes</a:t>
            </a:r>
            <a:endParaRPr lang="zh-CN" altLang="en-US" dirty="0"/>
          </a:p>
        </p:txBody>
      </p:sp>
      <p:sp>
        <p:nvSpPr>
          <p:cNvPr id="3" name="内容占位符 2"/>
          <p:cNvSpPr>
            <a:spLocks noGrp="1"/>
          </p:cNvSpPr>
          <p:nvPr>
            <p:ph idx="1"/>
          </p:nvPr>
        </p:nvSpPr>
        <p:spPr/>
        <p:txBody>
          <a:bodyPr/>
          <a:lstStyle/>
          <a:p>
            <a:r>
              <a:rPr lang="en-US" altLang="zh-CN" dirty="0"/>
              <a:t>R</a:t>
            </a:r>
            <a:r>
              <a:rPr lang="zh-CN" altLang="en-US" dirty="0"/>
              <a:t>etransmission of corrupted and lost packets is not useful for real-time multimedia transmission.</a:t>
            </a:r>
            <a:endParaRPr lang="en-US" altLang="zh-CN" dirty="0"/>
          </a:p>
          <a:p>
            <a:r>
              <a:rPr lang="en-US" altLang="zh-CN" dirty="0">
                <a:solidFill>
                  <a:srgbClr val="0000FF"/>
                </a:solidFill>
                <a:ea typeface="宋体" panose="02010600030101010101" pitchFamily="2" charset="-122"/>
              </a:rPr>
              <a:t>Forward Error Correction (FEC) </a:t>
            </a:r>
            <a:r>
              <a:rPr lang="en-US" altLang="zh-CN" dirty="0">
                <a:ea typeface="宋体" panose="02010600030101010101" pitchFamily="2" charset="-122"/>
              </a:rPr>
              <a:t>is used </a:t>
            </a:r>
            <a:r>
              <a:rPr lang="zh-CN" altLang="en-US" dirty="0"/>
              <a:t>to correct the error or reproduce the packet immediately.</a:t>
            </a:r>
            <a:endParaRPr lang="zh-CN" altLang="en-US" dirty="0"/>
          </a:p>
          <a:p>
            <a:pPr lvl="1">
              <a:lnSpc>
                <a:spcPct val="90000"/>
              </a:lnSpc>
            </a:pPr>
            <a:endParaRPr lang="en-US" altLang="zh-CN" b="1" dirty="0" smtClean="0">
              <a:solidFill>
                <a:srgbClr val="0000FF"/>
              </a:solidFill>
              <a:ea typeface="宋体" panose="02010600030101010101" pitchFamily="2" charset="-122"/>
            </a:endParaRPr>
          </a:p>
          <a:p>
            <a:pPr lvl="1">
              <a:lnSpc>
                <a:spcPct val="90000"/>
              </a:lnSpc>
            </a:pPr>
            <a:r>
              <a:rPr lang="en-US" altLang="zh-CN" b="1" dirty="0" smtClean="0">
                <a:solidFill>
                  <a:srgbClr val="0000FF"/>
                </a:solidFill>
                <a:ea typeface="宋体" panose="02010600030101010101" pitchFamily="2" charset="-122"/>
              </a:rPr>
              <a:t>Hamming </a:t>
            </a:r>
            <a:r>
              <a:rPr lang="en-US" altLang="zh-CN" b="1" dirty="0">
                <a:solidFill>
                  <a:srgbClr val="0000FF"/>
                </a:solidFill>
                <a:ea typeface="宋体" panose="02010600030101010101" pitchFamily="2" charset="-122"/>
              </a:rPr>
              <a:t>codes </a:t>
            </a:r>
            <a:r>
              <a:rPr lang="en-US" altLang="zh-CN" dirty="0">
                <a:ea typeface="宋体" panose="02010600030101010101" pitchFamily="2" charset="-122"/>
              </a:rPr>
              <a:t>»</a:t>
            </a:r>
            <a:endParaRPr lang="en-US" altLang="zh-CN" dirty="0">
              <a:ea typeface="宋体" panose="02010600030101010101" pitchFamily="2" charset="-122"/>
            </a:endParaRPr>
          </a:p>
          <a:p>
            <a:pPr lvl="1">
              <a:lnSpc>
                <a:spcPct val="90000"/>
              </a:lnSpc>
            </a:pPr>
            <a:r>
              <a:rPr lang="en-US" altLang="zh-CN" dirty="0" smtClean="0">
                <a:ea typeface="宋体" panose="02010600030101010101" pitchFamily="2" charset="-122"/>
              </a:rPr>
              <a:t>Binary </a:t>
            </a:r>
            <a:r>
              <a:rPr lang="en-US" altLang="zh-CN" dirty="0">
                <a:ea typeface="宋体" panose="02010600030101010101" pitchFamily="2" charset="-122"/>
              </a:rPr>
              <a:t>convolutional codes </a:t>
            </a:r>
            <a:r>
              <a:rPr lang="en-US" altLang="zh-CN" dirty="0">
                <a:solidFill>
                  <a:srgbClr val="0000FF"/>
                </a:solidFill>
                <a:ea typeface="宋体" panose="02010600030101010101" pitchFamily="2" charset="-122"/>
              </a:rPr>
              <a:t>»</a:t>
            </a:r>
            <a:endParaRPr lang="en-US" altLang="zh-CN" dirty="0">
              <a:solidFill>
                <a:srgbClr val="0000FF"/>
              </a:solidFill>
              <a:ea typeface="宋体" panose="02010600030101010101" pitchFamily="2" charset="-122"/>
            </a:endParaRPr>
          </a:p>
          <a:p>
            <a:pPr lvl="2">
              <a:lnSpc>
                <a:spcPct val="90000"/>
              </a:lnSpc>
            </a:pPr>
            <a:r>
              <a:rPr lang="en-US" altLang="zh-CN" dirty="0">
                <a:ea typeface="宋体" panose="02010600030101010101" pitchFamily="2" charset="-122"/>
              </a:rPr>
              <a:t>GSM mobile phone system, satellite communications</a:t>
            </a:r>
            <a:endParaRPr lang="en-US" altLang="zh-CN" dirty="0">
              <a:ea typeface="宋体" panose="02010600030101010101" pitchFamily="2" charset="-122"/>
            </a:endParaRPr>
          </a:p>
          <a:p>
            <a:pPr lvl="1">
              <a:lnSpc>
                <a:spcPct val="90000"/>
              </a:lnSpc>
            </a:pPr>
            <a:r>
              <a:rPr lang="en-US" altLang="zh-CN" dirty="0" smtClean="0">
                <a:ea typeface="宋体" panose="02010600030101010101" pitchFamily="2" charset="-122"/>
              </a:rPr>
              <a:t>Reed-Solomon </a:t>
            </a:r>
            <a:r>
              <a:rPr lang="en-US" altLang="zh-CN" dirty="0">
                <a:ea typeface="宋体" panose="02010600030101010101" pitchFamily="2" charset="-122"/>
              </a:rPr>
              <a:t>and Low-Density Parity Check codes</a:t>
            </a:r>
            <a:endParaRPr lang="en-US" altLang="zh-CN" dirty="0">
              <a:ea typeface="宋体" panose="02010600030101010101" pitchFamily="2" charset="-122"/>
            </a:endParaRPr>
          </a:p>
          <a:p>
            <a:pPr lvl="2">
              <a:lnSpc>
                <a:spcPct val="90000"/>
              </a:lnSpc>
            </a:pPr>
            <a:r>
              <a:rPr lang="en-US" altLang="zh-CN" dirty="0">
                <a:ea typeface="宋体" panose="02010600030101010101" pitchFamily="2" charset="-122"/>
              </a:rPr>
              <a:t>Mathematically complex, widely used in real systems</a:t>
            </a:r>
            <a:endParaRPr lang="en-US" altLang="zh-CN" dirty="0">
              <a:ea typeface="宋体" panose="02010600030101010101" pitchFamily="2" charset="-122"/>
            </a:endParaRPr>
          </a:p>
          <a:p>
            <a:pPr lvl="2">
              <a:lnSpc>
                <a:spcPct val="90000"/>
              </a:lnSpc>
            </a:pPr>
            <a:r>
              <a:rPr lang="en-US" altLang="zh-CN" dirty="0" smtClean="0">
                <a:ea typeface="宋体" panose="02010600030101010101" pitchFamily="2" charset="-122"/>
              </a:rPr>
              <a:t>RS codes: </a:t>
            </a:r>
            <a:r>
              <a:rPr lang="en-US" altLang="zh-CN" dirty="0">
                <a:ea typeface="宋体" panose="02010600030101010101" pitchFamily="2" charset="-122"/>
              </a:rPr>
              <a:t>DSL, data over cable, satellite communications, CDs, DVDs, and Blu-ray </a:t>
            </a:r>
            <a:r>
              <a:rPr lang="en-US" altLang="zh-CN" dirty="0" smtClean="0">
                <a:ea typeface="宋体" panose="02010600030101010101" pitchFamily="2" charset="-122"/>
              </a:rPr>
              <a:t>discs</a:t>
            </a:r>
            <a:endParaRPr lang="en-US" altLang="zh-CN" dirty="0" smtClean="0">
              <a:ea typeface="宋体" panose="02010600030101010101" pitchFamily="2" charset="-122"/>
            </a:endParaRPr>
          </a:p>
          <a:p>
            <a:pPr lvl="2">
              <a:lnSpc>
                <a:spcPct val="90000"/>
              </a:lnSpc>
            </a:pPr>
            <a:r>
              <a:rPr lang="en-US" altLang="zh-CN" dirty="0" smtClean="0">
                <a:ea typeface="宋体" panose="02010600030101010101" pitchFamily="2" charset="-122"/>
              </a:rPr>
              <a:t>LDPC codes: digital video broadcasting, 10Gbps Ethernet, power-line network, latest version of 802.11</a:t>
            </a:r>
            <a:endParaRPr lang="en-US" altLang="zh-CN" dirty="0">
              <a:ea typeface="宋体" panose="02010600030101010101" pitchFamily="2" charset="-122"/>
            </a:endParaRPr>
          </a:p>
          <a:p>
            <a:endParaRPr lang="zh-CN" altLang="en-US" dirty="0"/>
          </a:p>
        </p:txBody>
      </p:sp>
      <p:sp>
        <p:nvSpPr>
          <p:cNvPr id="4" name="页脚占位符 3"/>
          <p:cNvSpPr>
            <a:spLocks noGrp="1"/>
          </p:cNvSpPr>
          <p:nvPr>
            <p:ph type="ftr" sz="quarter" idx="11"/>
          </p:nvPr>
        </p:nvSpPr>
        <p:spPr/>
        <p:txBody>
          <a:bodyPr/>
          <a:lstStyle/>
          <a:p>
            <a:pPr>
              <a:defRPr/>
            </a:pPr>
            <a:r>
              <a:rPr lang="en-US" altLang="zh-CN" smtClean="0"/>
              <a:t>Computer Networks, Chapter 3 The Data Link Layer</a:t>
            </a:r>
            <a:endParaRPr lang="en-US" altLang="zh-CN" i="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6444"/>
            <a:ext cx="9144000" cy="1143000"/>
          </a:xfrm>
        </p:spPr>
        <p:txBody>
          <a:bodyPr/>
          <a:lstStyle/>
          <a:p>
            <a:r>
              <a:rPr lang="en-US" altLang="zh-CN" dirty="0" smtClean="0"/>
              <a:t>Hamming Codes</a:t>
            </a:r>
            <a:endParaRPr lang="zh-CN" altLang="en-US" dirty="0"/>
          </a:p>
        </p:txBody>
      </p:sp>
      <p:sp>
        <p:nvSpPr>
          <p:cNvPr id="3" name="内容占位符 2"/>
          <p:cNvSpPr>
            <a:spLocks noGrp="1"/>
          </p:cNvSpPr>
          <p:nvPr>
            <p:ph idx="1"/>
          </p:nvPr>
        </p:nvSpPr>
        <p:spPr/>
        <p:txBody>
          <a:bodyPr/>
          <a:lstStyle/>
          <a:p>
            <a:r>
              <a:rPr lang="en-US" altLang="zh-CN" dirty="0"/>
              <a:t>Hamming codes provide for </a:t>
            </a:r>
            <a:r>
              <a:rPr lang="en-US" altLang="zh-CN" dirty="0" smtClean="0">
                <a:ea typeface="宋体" panose="02010600030101010101" pitchFamily="2" charset="-122"/>
              </a:rPr>
              <a:t>FEC</a:t>
            </a:r>
            <a:r>
              <a:rPr lang="en-US" altLang="zh-CN" dirty="0" smtClean="0"/>
              <a:t> </a:t>
            </a:r>
            <a:r>
              <a:rPr lang="en-US" altLang="zh-CN" dirty="0"/>
              <a:t>using a “Block Parity”</a:t>
            </a:r>
            <a:endParaRPr lang="en-US" altLang="zh-CN" dirty="0"/>
          </a:p>
          <a:p>
            <a:pPr marL="342900" indent="-342900">
              <a:buFont typeface="Arial" panose="020B0604020202020204" pitchFamily="34" charset="0"/>
              <a:buChar char="•"/>
            </a:pPr>
            <a:r>
              <a:rPr lang="en-US" altLang="zh-CN" dirty="0" smtClean="0"/>
              <a:t>Allows </a:t>
            </a:r>
            <a:r>
              <a:rPr lang="en-US" altLang="zh-CN" dirty="0"/>
              <a:t>correction of single bit errors</a:t>
            </a:r>
            <a:endParaRPr lang="en-US" altLang="zh-CN" dirty="0"/>
          </a:p>
          <a:p>
            <a:pPr marL="342900" indent="-342900">
              <a:buFont typeface="Arial" panose="020B0604020202020204" pitchFamily="34" charset="0"/>
              <a:buChar char="•"/>
            </a:pPr>
            <a:r>
              <a:rPr lang="en-US" altLang="zh-CN" dirty="0"/>
              <a:t>This is accomplished by using more than one parity bit</a:t>
            </a:r>
            <a:endParaRPr lang="en-US" altLang="zh-CN" dirty="0"/>
          </a:p>
          <a:p>
            <a:pPr marL="342900" indent="-342900">
              <a:buFont typeface="Arial" panose="020B0604020202020204" pitchFamily="34" charset="0"/>
              <a:buChar char="•"/>
            </a:pPr>
            <a:r>
              <a:rPr lang="en-US" altLang="zh-CN" dirty="0"/>
              <a:t>Each computed on different combination of bits in the </a:t>
            </a:r>
            <a:r>
              <a:rPr lang="en-US" altLang="zh-CN" dirty="0" smtClean="0"/>
              <a:t>data</a:t>
            </a:r>
            <a:endParaRPr lang="en-US" altLang="zh-CN" dirty="0" smtClean="0"/>
          </a:p>
        </p:txBody>
      </p:sp>
      <p:sp>
        <p:nvSpPr>
          <p:cNvPr id="4" name="页脚占位符 3"/>
          <p:cNvSpPr>
            <a:spLocks noGrp="1"/>
          </p:cNvSpPr>
          <p:nvPr>
            <p:ph type="ftr" sz="quarter" idx="11"/>
          </p:nvPr>
        </p:nvSpPr>
        <p:spPr/>
        <p:txBody>
          <a:bodyPr/>
          <a:lstStyle/>
          <a:p>
            <a:pPr>
              <a:defRPr/>
            </a:pPr>
            <a:r>
              <a:rPr lang="en-US" altLang="zh-CN" smtClean="0"/>
              <a:t>Computer Networks, Chapter 3 The Data Link Layer</a:t>
            </a:r>
            <a:endParaRPr lang="en-US" altLang="zh-CN" i="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Single Error Correction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t>To design a </a:t>
                </a:r>
                <a:r>
                  <a:rPr lang="en-US" altLang="zh-CN" i="1" dirty="0">
                    <a:solidFill>
                      <a:srgbClr val="0000FF"/>
                    </a:solidFill>
                  </a:rPr>
                  <a:t>n</a:t>
                </a:r>
                <a:r>
                  <a:rPr lang="en-US" altLang="zh-CN" dirty="0"/>
                  <a:t>-bit code with </a:t>
                </a:r>
                <a:r>
                  <a:rPr lang="en-US" altLang="zh-CN" i="1" dirty="0">
                    <a:solidFill>
                      <a:srgbClr val="0000FF"/>
                    </a:solidFill>
                  </a:rPr>
                  <a:t>m</a:t>
                </a:r>
                <a:r>
                  <a:rPr lang="en-US" altLang="zh-CN" dirty="0"/>
                  <a:t> message bits and </a:t>
                </a:r>
                <a:r>
                  <a:rPr lang="en-US" altLang="zh-CN" i="1" dirty="0">
                    <a:solidFill>
                      <a:srgbClr val="0000FF"/>
                    </a:solidFill>
                  </a:rPr>
                  <a:t>r</a:t>
                </a:r>
                <a:r>
                  <a:rPr lang="en-US" altLang="zh-CN" dirty="0"/>
                  <a:t> check bits that will allow all single errors to be corrected, we must have </a:t>
                </a: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+1)≤</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𝑟</m:t>
                          </m:r>
                        </m:sup>
                      </m:sSup>
                    </m:oMath>
                  </m:oMathPara>
                </a14:m>
                <a:endParaRPr lang="en-US" altLang="zh-CN" dirty="0"/>
              </a:p>
              <a:p>
                <a:r>
                  <a:rPr lang="en-US" altLang="zh-CN" dirty="0"/>
                  <a:t>Each of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oMath>
                </a14:m>
                <a:r>
                  <a:rPr lang="en-US" altLang="zh-CN" dirty="0"/>
                  <a:t> legal messages has n illegal </a:t>
                </a:r>
                <a:r>
                  <a:rPr lang="en-US" altLang="zh-CN" dirty="0" err="1"/>
                  <a:t>codewords</a:t>
                </a:r>
                <a:r>
                  <a:rPr lang="en-US" altLang="zh-CN" dirty="0"/>
                  <a:t> at a distance of 1 from it, formed by systematically inverting each of n bits in a n-bit </a:t>
                </a:r>
                <a:r>
                  <a:rPr lang="en-US" altLang="zh-CN" dirty="0" err="1"/>
                  <a:t>codeword</a:t>
                </a:r>
                <a:r>
                  <a:rPr lang="en-US" altLang="zh-CN" dirty="0"/>
                  <a:t> formed from it. </a:t>
                </a:r>
              </a:p>
              <a:p>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oMath>
                </a14:m>
                <a:r>
                  <a:rPr lang="en-US" altLang="zh-CN" dirty="0"/>
                  <a:t> legal messages requires </a:t>
                </a:r>
                <a:r>
                  <a:rPr lang="en-US" altLang="zh-CN" i="1" dirty="0"/>
                  <a:t>n+1</a:t>
                </a:r>
                <a:r>
                  <a:rPr lang="en-US" altLang="zh-CN" dirty="0"/>
                  <a:t> bit patterns dedicated to it. The total number of bit pattern is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r>
                      <a:rPr lang="en-US" altLang="zh-CN" i="1">
                        <a:latin typeface="Cambria Math" panose="02040503050406030204" pitchFamily="18" charset="0"/>
                      </a:rPr>
                      <m:t>.</m:t>
                    </m:r>
                  </m:oMath>
                </a14:m>
                <a:endParaRPr lang="en-US" altLang="zh-CN" dirty="0"/>
              </a:p>
              <a:p>
                <a:pPr algn="ctr"/>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𝑛</m:t>
                        </m:r>
                      </m:sup>
                    </m:sSup>
                  </m:oMath>
                </a14:m>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1"/>
                <a:stretch>
                  <a:fillRect l="-1174" t="-927" r="-1643"/>
                </a:stretch>
              </a:blipFill>
            </p:spPr>
            <p:txBody>
              <a:bodyPr/>
              <a:lstStyle/>
              <a:p>
                <a:r>
                  <a:rPr lang="zh-CN" altLang="en-US">
                    <a:noFill/>
                  </a:rPr>
                  <a:t> </a:t>
                </a:r>
                <a:endParaRPr lang="zh-CN" altLang="en-US">
                  <a:noFill/>
                </a:endParaRPr>
              </a:p>
            </p:txBody>
          </p:sp>
        </mc:Fallback>
      </mc:AlternateContent>
      <p:sp>
        <p:nvSpPr>
          <p:cNvPr id="4" name="页脚占位符 3"/>
          <p:cNvSpPr>
            <a:spLocks noGrp="1"/>
          </p:cNvSpPr>
          <p:nvPr>
            <p:ph type="ftr" sz="quarter" idx="10"/>
          </p:nvPr>
        </p:nvSpPr>
        <p:spPr/>
        <p:txBody>
          <a:bodyPr/>
          <a:lstStyle/>
          <a:p>
            <a:pPr>
              <a:defRPr/>
            </a:pPr>
            <a:r>
              <a:rPr lang="en-US" altLang="zh-CN" smtClean="0"/>
              <a:t>Computer Networks, Chapter 3 The Data Link Layer</a:t>
            </a:r>
            <a:endParaRPr lang="en-US" altLang="zh-CN" i="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Data and redundancy bits of Hamming Codes</a:t>
            </a:r>
            <a:endParaRPr lang="zh-CN" altLang="en-US" sz="3200"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smtClean="0"/>
              <a:t>Computer Networks, Chapter 3 The Data Link Layer</a:t>
            </a:r>
            <a:endParaRPr lang="en-US" altLang="zh-CN" i="0"/>
          </a:p>
        </p:txBody>
      </p:sp>
      <p:graphicFrame>
        <p:nvGraphicFramePr>
          <p:cNvPr id="5" name="Group 3"/>
          <p:cNvGraphicFramePr>
            <a:graphicFrameLocks noGrp="1"/>
          </p:cNvGraphicFramePr>
          <p:nvPr/>
        </p:nvGraphicFramePr>
        <p:xfrm>
          <a:off x="1219199" y="1771648"/>
          <a:ext cx="7218947" cy="4212056"/>
        </p:xfrm>
        <a:graphic>
          <a:graphicData uri="http://schemas.openxmlformats.org/drawingml/2006/table">
            <a:tbl>
              <a:tblPr>
                <a:tableStyleId>{08FB837D-C827-4EFA-A057-4D05807E0F7C}</a:tableStyleId>
              </a:tblPr>
              <a:tblGrid>
                <a:gridCol w="2220945"/>
                <a:gridCol w="3516789"/>
                <a:gridCol w="1481213"/>
              </a:tblGrid>
              <a:tr h="108398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Number of</a:t>
                      </a:r>
                      <a:br>
                        <a:rPr kumimoji="0" lang="en-US" altLang="zh-CN" sz="2000" u="none" strike="noStrike" cap="none" normalizeH="0" baseline="0" dirty="0" smtClean="0">
                          <a:ln>
                            <a:noFill/>
                          </a:ln>
                          <a:effectLst/>
                        </a:rPr>
                      </a:br>
                      <a:r>
                        <a:rPr kumimoji="0" lang="en-US" altLang="zh-CN" sz="2000" u="none" strike="noStrike" cap="none" normalizeH="0" baseline="0" dirty="0" smtClean="0">
                          <a:ln>
                            <a:noFill/>
                          </a:ln>
                          <a:effectLst/>
                        </a:rPr>
                        <a:t>data bits</a:t>
                      </a:r>
                      <a:br>
                        <a:rPr kumimoji="0" lang="en-US" altLang="zh-CN" sz="2000" u="none" strike="noStrike" cap="none" normalizeH="0" baseline="0" dirty="0" smtClean="0">
                          <a:ln>
                            <a:noFill/>
                          </a:ln>
                          <a:effectLst/>
                        </a:rPr>
                      </a:br>
                      <a:r>
                        <a:rPr kumimoji="0" lang="en-US" altLang="zh-CN" sz="2000" u="none" strike="noStrike" cap="none" normalizeH="0" baseline="0" dirty="0" smtClean="0">
                          <a:ln>
                            <a:noFill/>
                          </a:ln>
                          <a:effectLst/>
                        </a:rPr>
                        <a:t>m</a:t>
                      </a:r>
                      <a:endParaRPr kumimoji="0" lang="en-US" altLang="zh-CN"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Number of </a:t>
                      </a:r>
                      <a:br>
                        <a:rPr kumimoji="0" lang="en-US" altLang="zh-CN" sz="2000" u="none" strike="noStrike" cap="none" normalizeH="0" baseline="0" dirty="0" smtClean="0">
                          <a:ln>
                            <a:noFill/>
                          </a:ln>
                          <a:effectLst/>
                        </a:rPr>
                      </a:br>
                      <a:r>
                        <a:rPr kumimoji="0" lang="en-US" altLang="zh-CN" sz="2000" u="none" strike="noStrike" cap="none" normalizeH="0" baseline="0" dirty="0" smtClean="0">
                          <a:ln>
                            <a:noFill/>
                          </a:ln>
                          <a:effectLst/>
                        </a:rPr>
                        <a:t>redundancy bits</a:t>
                      </a:r>
                      <a:br>
                        <a:rPr kumimoji="0" lang="en-US" altLang="zh-CN" sz="2000" u="none" strike="noStrike" cap="none" normalizeH="0" baseline="0" dirty="0" smtClean="0">
                          <a:ln>
                            <a:noFill/>
                          </a:ln>
                          <a:effectLst/>
                        </a:rPr>
                      </a:br>
                      <a:r>
                        <a:rPr kumimoji="0" lang="en-US" altLang="zh-CN" sz="2000" u="none" strike="noStrike" cap="none" normalizeH="0" baseline="0" dirty="0" smtClean="0">
                          <a:ln>
                            <a:noFill/>
                          </a:ln>
                          <a:effectLst/>
                        </a:rPr>
                        <a:t>r</a:t>
                      </a:r>
                      <a:endParaRPr kumimoji="0" lang="en-US" altLang="zh-CN"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Total </a:t>
                      </a:r>
                      <a:br>
                        <a:rPr kumimoji="0" lang="en-US" altLang="zh-CN" sz="2000" u="none" strike="noStrike" cap="none" normalizeH="0" baseline="0" dirty="0" smtClean="0">
                          <a:ln>
                            <a:noFill/>
                          </a:ln>
                          <a:effectLst/>
                        </a:rPr>
                      </a:br>
                      <a:r>
                        <a:rPr kumimoji="0" lang="en-US" altLang="zh-CN" sz="2000" u="none" strike="noStrike" cap="none" normalizeH="0" baseline="0" dirty="0" smtClean="0">
                          <a:ln>
                            <a:noFill/>
                          </a:ln>
                          <a:effectLst/>
                        </a:rPr>
                        <a:t>bits</a:t>
                      </a: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m + r</a:t>
                      </a:r>
                      <a:endParaRPr kumimoji="0" lang="en-US" altLang="zh-CN"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r>
              <a:tr h="40262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outerShdw blurRad="38100" dist="38100" dir="2700000" algn="tl">
                              <a:srgbClr val="C0C0C0"/>
                            </a:outerShdw>
                          </a:effectLst>
                        </a:rPr>
                        <a:t>1</a:t>
                      </a:r>
                      <a:endParaRPr kumimoji="0" lang="en-US" altLang="zh-CN" sz="2000" b="1" i="0" u="none" strike="noStrike" cap="none" normalizeH="0" baseline="0" smtClean="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2</a:t>
                      </a:r>
                      <a:endParaRPr kumimoji="0" lang="en-US" altLang="zh-CN"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rPr>
                        <a:t>3</a:t>
                      </a:r>
                      <a:endParaRPr kumimoji="0" lang="en-US" altLang="zh-CN" sz="20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r>
              <a:tr h="40262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outerShdw blurRad="38100" dist="38100" dir="2700000" algn="tl">
                              <a:srgbClr val="C0C0C0"/>
                            </a:outerShdw>
                          </a:effectLst>
                        </a:rPr>
                        <a:t>2</a:t>
                      </a:r>
                      <a:endParaRPr kumimoji="0" lang="en-US" altLang="zh-CN" sz="2000" b="1" i="0" u="none" strike="noStrike" cap="none" normalizeH="0" baseline="0" smtClean="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3</a:t>
                      </a:r>
                      <a:endParaRPr kumimoji="0" lang="en-US" altLang="zh-CN"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rPr>
                        <a:t>5</a:t>
                      </a:r>
                      <a:endParaRPr kumimoji="0" lang="en-US" altLang="zh-CN" sz="20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r>
              <a:tr h="46456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outerShdw blurRad="38100" dist="38100" dir="2700000" algn="tl">
                              <a:srgbClr val="C0C0C0"/>
                            </a:outerShdw>
                          </a:effectLst>
                        </a:rPr>
                        <a:t>3</a:t>
                      </a:r>
                      <a:endParaRPr kumimoji="0" lang="en-US" altLang="zh-CN" sz="2000" b="1" i="0" u="none" strike="noStrike" cap="none" normalizeH="0" baseline="0" smtClean="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3</a:t>
                      </a:r>
                      <a:endParaRPr kumimoji="0" lang="en-US" altLang="zh-CN"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6</a:t>
                      </a:r>
                      <a:endParaRPr kumimoji="0" lang="en-US" altLang="zh-CN"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r>
              <a:tr h="46456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outerShdw blurRad="38100" dist="38100" dir="2700000" algn="tl">
                              <a:srgbClr val="C0C0C0"/>
                            </a:outerShdw>
                          </a:effectLst>
                        </a:rPr>
                        <a:t>4</a:t>
                      </a:r>
                      <a:endParaRPr kumimoji="0" lang="en-US" altLang="zh-CN" sz="2000" b="1" i="0" u="none" strike="noStrike" cap="none" normalizeH="0" baseline="0" smtClean="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rPr>
                        <a:t>3</a:t>
                      </a:r>
                      <a:endParaRPr kumimoji="0" lang="en-US" altLang="zh-CN" sz="20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7</a:t>
                      </a:r>
                      <a:endParaRPr kumimoji="0" lang="en-US" altLang="zh-CN"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r>
              <a:tr h="46456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outerShdw blurRad="38100" dist="38100" dir="2700000" algn="tl">
                              <a:srgbClr val="C0C0C0"/>
                            </a:outerShdw>
                          </a:effectLst>
                        </a:rPr>
                        <a:t>5</a:t>
                      </a:r>
                      <a:endParaRPr kumimoji="0" lang="en-US" altLang="zh-CN" sz="2000" b="1" i="0" u="none" strike="noStrike" cap="none" normalizeH="0" baseline="0" smtClean="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rPr>
                        <a:t>4</a:t>
                      </a:r>
                      <a:endParaRPr kumimoji="0" lang="en-US" altLang="zh-CN" sz="20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9</a:t>
                      </a:r>
                      <a:endParaRPr kumimoji="0" lang="en-US" altLang="zh-CN"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r>
              <a:tr h="46456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outerShdw blurRad="38100" dist="38100" dir="2700000" algn="tl">
                              <a:srgbClr val="C0C0C0"/>
                            </a:outerShdw>
                          </a:effectLst>
                        </a:rPr>
                        <a:t>6</a:t>
                      </a:r>
                      <a:endParaRPr kumimoji="0" lang="en-US" altLang="zh-CN" sz="2000" b="1" i="0" u="none" strike="noStrike" cap="none" normalizeH="0" baseline="0" smtClean="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rPr>
                        <a:t>4</a:t>
                      </a:r>
                      <a:endParaRPr kumimoji="0" lang="en-US" altLang="zh-CN" sz="20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10</a:t>
                      </a:r>
                      <a:endParaRPr kumimoji="0" lang="en-US" altLang="zh-CN"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r>
              <a:tr h="46456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outerShdw blurRad="38100" dist="38100" dir="2700000" algn="tl">
                              <a:srgbClr val="C0C0C0"/>
                            </a:outerShdw>
                          </a:effectLst>
                        </a:rPr>
                        <a:t>7</a:t>
                      </a:r>
                      <a:endParaRPr kumimoji="0" lang="en-US" altLang="zh-CN" sz="2000" b="1" i="0" u="none" strike="noStrike" cap="none" normalizeH="0" baseline="0" smtClean="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smtClean="0">
                          <a:ln>
                            <a:noFill/>
                          </a:ln>
                          <a:effectLst/>
                        </a:rPr>
                        <a:t>4</a:t>
                      </a:r>
                      <a:endParaRPr kumimoji="0" lang="en-US" altLang="zh-CN" sz="2000" b="1"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smtClean="0">
                          <a:ln>
                            <a:noFill/>
                          </a:ln>
                          <a:effectLst/>
                        </a:rPr>
                        <a:t>11</a:t>
                      </a:r>
                      <a:endParaRPr kumimoji="0" lang="en-US" altLang="zh-CN" sz="2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ChangeArrowheads="1"/>
          </p:cNvSpPr>
          <p:nvPr>
            <p:ph type="title"/>
          </p:nvPr>
        </p:nvSpPr>
        <p:spPr/>
        <p:txBody>
          <a:bodyPr/>
          <a:lstStyle/>
          <a:p>
            <a:r>
              <a:rPr lang="en-US" altLang="zh-CN">
                <a:ea typeface="宋体" panose="02010600030101010101" pitchFamily="2" charset="-122"/>
              </a:rPr>
              <a:t>Positions of Redundancy Bits</a:t>
            </a:r>
            <a:endParaRPr lang="en-US" altLang="zh-CN">
              <a:ea typeface="宋体" panose="02010600030101010101" pitchFamily="2" charset="-122"/>
            </a:endParaRPr>
          </a:p>
        </p:txBody>
      </p:sp>
      <p:pic>
        <p:nvPicPr>
          <p:cNvPr id="955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3040063"/>
            <a:ext cx="8547100" cy="99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pPr>
              <a:defRPr/>
            </a:pPr>
            <a:r>
              <a:rPr lang="en-US" smtClean="0"/>
              <a:t>Computer Networks, Chapter 3 The Data Link Layer</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ChangeArrowheads="1"/>
          </p:cNvSpPr>
          <p:nvPr>
            <p:ph type="title"/>
          </p:nvPr>
        </p:nvSpPr>
        <p:spPr/>
        <p:txBody>
          <a:bodyPr/>
          <a:lstStyle/>
          <a:p>
            <a:r>
              <a:rPr lang="en-US" altLang="zh-CN">
                <a:ea typeface="宋体" panose="02010600030101010101" pitchFamily="2" charset="-122"/>
              </a:rPr>
              <a:t>Redundancy Bits Calculation</a:t>
            </a:r>
            <a:endParaRPr lang="en-US" altLang="zh-CN">
              <a:ea typeface="宋体" panose="02010600030101010101" pitchFamily="2" charset="-122"/>
            </a:endParaRPr>
          </a:p>
        </p:txBody>
      </p:sp>
      <p:pic>
        <p:nvPicPr>
          <p:cNvPr id="9574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600" y="1143000"/>
            <a:ext cx="7092950" cy="498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pPr>
              <a:defRPr/>
            </a:pPr>
            <a:r>
              <a:rPr lang="en-US" smtClean="0"/>
              <a:t>Computer Networks, Chapter 3 The Data Link Layer</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ChangeArrowheads="1"/>
          </p:cNvSpPr>
          <p:nvPr>
            <p:ph type="title"/>
          </p:nvPr>
        </p:nvSpPr>
        <p:spPr/>
        <p:txBody>
          <a:bodyPr/>
          <a:lstStyle/>
          <a:p>
            <a:r>
              <a:rPr lang="en-US" altLang="zh-CN">
                <a:ea typeface="宋体" panose="02010600030101010101" pitchFamily="2" charset="-122"/>
              </a:rPr>
              <a:t>Example</a:t>
            </a:r>
            <a:endParaRPr lang="en-US" altLang="zh-CN">
              <a:ea typeface="宋体" panose="02010600030101010101" pitchFamily="2" charset="-122"/>
            </a:endParaRPr>
          </a:p>
        </p:txBody>
      </p:sp>
      <p:pic>
        <p:nvPicPr>
          <p:cNvPr id="95949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828800"/>
            <a:ext cx="8967788" cy="411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pPr>
              <a:defRPr/>
            </a:pPr>
            <a:r>
              <a:rPr lang="en-US" smtClean="0"/>
              <a:t>Computer Networks, Chapter 3 The Data Link Layer</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r>
              <a:rPr lang="en-US" altLang="zh-CN" sz="3800">
                <a:ea typeface="宋体" panose="02010600030101010101" pitchFamily="2" charset="-122"/>
              </a:rPr>
              <a:t>Error Correction using Hamming Code</a:t>
            </a:r>
            <a:endParaRPr lang="en-US" altLang="zh-CN" sz="3800">
              <a:ea typeface="宋体" panose="02010600030101010101" pitchFamily="2" charset="-122"/>
            </a:endParaRPr>
          </a:p>
        </p:txBody>
      </p:sp>
      <p:pic>
        <p:nvPicPr>
          <p:cNvPr id="96153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2600" y="1674813"/>
            <a:ext cx="4648200" cy="437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pPr>
              <a:defRPr/>
            </a:pPr>
            <a:r>
              <a:rPr lang="en-US" smtClean="0"/>
              <a:t>Computer Networks, Chapter 3 The Data Link Layer</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endParaRPr lang="zh-CN" altLang="en-US" smtClean="0">
              <a:ea typeface="宋体" panose="02010600030101010101" pitchFamily="2" charset="-122"/>
            </a:endParaRPr>
          </a:p>
        </p:txBody>
      </p:sp>
      <p:sp>
        <p:nvSpPr>
          <p:cNvPr id="10243" name="内容占位符 2"/>
          <p:cNvSpPr>
            <a:spLocks noGrp="1"/>
          </p:cNvSpPr>
          <p:nvPr>
            <p:ph idx="1"/>
          </p:nvPr>
        </p:nvSpPr>
        <p:spPr>
          <a:xfrm>
            <a:off x="1381125" y="1990725"/>
            <a:ext cx="7315200" cy="4019550"/>
          </a:xfrm>
        </p:spPr>
        <p:txBody>
          <a:bodyPr/>
          <a:lstStyle/>
          <a:p>
            <a:endParaRPr lang="zh-CN" altLang="en-US" smtClean="0">
              <a:ea typeface="宋体" panose="02010600030101010101" pitchFamily="2" charset="-122"/>
            </a:endParaRPr>
          </a:p>
        </p:txBody>
      </p:sp>
      <p:sp>
        <p:nvSpPr>
          <p:cNvPr id="10244"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a:p>
        </p:txBody>
      </p:sp>
      <p:pic>
        <p:nvPicPr>
          <p:cNvPr id="10245"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35138" y="82550"/>
            <a:ext cx="5673725" cy="602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文本框 5"/>
          <p:cNvSpPr txBox="1">
            <a:spLocks noChangeArrowheads="1"/>
          </p:cNvSpPr>
          <p:nvPr/>
        </p:nvSpPr>
        <p:spPr bwMode="auto">
          <a:xfrm>
            <a:off x="1381125" y="6107113"/>
            <a:ext cx="6896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solidFill>
                  <a:srgbClr val="0000FF"/>
                </a:solidFill>
                <a:ea typeface="宋体" panose="02010600030101010101" pitchFamily="2" charset="-122"/>
              </a:rPr>
              <a:t>Communication at the data link layer</a:t>
            </a:r>
            <a:endParaRPr lang="zh-CN" altLang="en-US" sz="1800">
              <a:solidFill>
                <a:srgbClr val="0000FF"/>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Burst error correction using Hamming code</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smtClean="0"/>
              <a:t>Computer Networks, Chapter 3 The Data Link Layer</a:t>
            </a:r>
            <a:endParaRPr lang="en-US" altLang="zh-CN" i="0"/>
          </a:p>
        </p:txBody>
      </p:sp>
      <p:pic>
        <p:nvPicPr>
          <p:cNvPr id="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3425" y="1066800"/>
            <a:ext cx="7724775"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zh-CN" dirty="0" smtClean="0">
                <a:ea typeface="宋体" panose="02010600030101010101" pitchFamily="2" charset="-122"/>
              </a:rPr>
              <a:t>Summary of Hamming code</a:t>
            </a:r>
            <a:endParaRPr lang="en-US" altLang="zh-CN" dirty="0" smtClean="0">
              <a:ea typeface="宋体" panose="02010600030101010101" pitchFamily="2" charset="-122"/>
            </a:endParaRPr>
          </a:p>
        </p:txBody>
      </p:sp>
      <p:sp>
        <p:nvSpPr>
          <p:cNvPr id="31747"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31748" name="Content Placeholder 2"/>
          <p:cNvSpPr>
            <a:spLocks noGrp="1"/>
          </p:cNvSpPr>
          <p:nvPr>
            <p:ph idx="1"/>
          </p:nvPr>
        </p:nvSpPr>
        <p:spPr>
          <a:xfrm>
            <a:off x="914400" y="1363663"/>
            <a:ext cx="7789863" cy="4598987"/>
          </a:xfrm>
        </p:spPr>
        <p:txBody>
          <a:bodyPr/>
          <a:lstStyle/>
          <a:p>
            <a:r>
              <a:rPr lang="en-US" altLang="zh-CN" smtClean="0">
                <a:ea typeface="宋体" panose="02010600030101010101" pitchFamily="2" charset="-122"/>
              </a:rPr>
              <a:t>Hamming code gives a simple way to add check bits and correct up to a single bit error:</a:t>
            </a:r>
            <a:endParaRPr lang="en-US" altLang="zh-CN" smtClean="0">
              <a:ea typeface="宋体" panose="02010600030101010101" pitchFamily="2" charset="-122"/>
            </a:endParaRPr>
          </a:p>
          <a:p>
            <a:pPr lvl="1"/>
            <a:r>
              <a:rPr lang="en-US" altLang="zh-CN" smtClean="0">
                <a:ea typeface="宋体" panose="02010600030101010101" pitchFamily="2" charset="-122"/>
              </a:rPr>
              <a:t>Check bits are parity over subsets of the codeword</a:t>
            </a:r>
            <a:endParaRPr lang="en-US" altLang="zh-CN" smtClean="0">
              <a:ea typeface="宋体" panose="02010600030101010101" pitchFamily="2" charset="-122"/>
            </a:endParaRPr>
          </a:p>
          <a:p>
            <a:pPr lvl="1"/>
            <a:r>
              <a:rPr lang="en-US" altLang="zh-CN" smtClean="0">
                <a:ea typeface="宋体" panose="02010600030101010101" pitchFamily="2" charset="-122"/>
              </a:rPr>
              <a:t>Recomputing the parity sums (</a:t>
            </a:r>
            <a:r>
              <a:rPr lang="en-US" altLang="zh-CN" u="sng" smtClean="0">
                <a:ea typeface="宋体" panose="02010600030101010101" pitchFamily="2" charset="-122"/>
              </a:rPr>
              <a:t>syndrome</a:t>
            </a:r>
            <a:r>
              <a:rPr lang="en-US" altLang="zh-CN" smtClean="0">
                <a:ea typeface="宋体" panose="02010600030101010101" pitchFamily="2" charset="-122"/>
              </a:rPr>
              <a:t>) gives the position of the error to flip, or 0 if there is no error</a:t>
            </a:r>
            <a:endParaRPr lang="en-US" altLang="zh-CN" smtClean="0">
              <a:ea typeface="宋体" panose="02010600030101010101" pitchFamily="2" charset="-122"/>
            </a:endParaRPr>
          </a:p>
        </p:txBody>
      </p:sp>
      <p:pic>
        <p:nvPicPr>
          <p:cNvPr id="3174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5" y="3533775"/>
            <a:ext cx="79168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8"/>
          <p:cNvSpPr txBox="1">
            <a:spLocks noChangeArrowheads="1"/>
          </p:cNvSpPr>
          <p:nvPr/>
        </p:nvSpPr>
        <p:spPr bwMode="auto">
          <a:xfrm>
            <a:off x="990600" y="5857875"/>
            <a:ext cx="7248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(11, 7) Hamming code adds 4 check bits and can correct 1 error</a:t>
            </a:r>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zh-CN" smtClean="0">
                <a:ea typeface="宋体" panose="02010600030101010101" pitchFamily="2" charset="-122"/>
              </a:rPr>
              <a:t>Error Correction – Convolutional codes</a:t>
            </a:r>
            <a:endParaRPr lang="en-US" altLang="zh-CN" smtClean="0">
              <a:ea typeface="宋体" panose="02010600030101010101" pitchFamily="2" charset="-122"/>
            </a:endParaRPr>
          </a:p>
        </p:txBody>
      </p:sp>
      <p:sp>
        <p:nvSpPr>
          <p:cNvPr id="32771"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32772"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Operates on a stream of bits, keeping internal state</a:t>
            </a:r>
            <a:endParaRPr lang="en-US" altLang="zh-CN" smtClean="0">
              <a:ea typeface="宋体" panose="02010600030101010101" pitchFamily="2" charset="-122"/>
            </a:endParaRPr>
          </a:p>
          <a:p>
            <a:pPr lvl="1"/>
            <a:r>
              <a:rPr lang="en-US" altLang="zh-CN" smtClean="0">
                <a:ea typeface="宋体" panose="02010600030101010101" pitchFamily="2" charset="-122"/>
              </a:rPr>
              <a:t>Output stream is a function of all preceding input bits</a:t>
            </a:r>
            <a:endParaRPr lang="en-US" altLang="zh-CN" smtClean="0">
              <a:ea typeface="宋体" panose="02010600030101010101" pitchFamily="2" charset="-122"/>
            </a:endParaRPr>
          </a:p>
          <a:p>
            <a:pPr lvl="1"/>
            <a:r>
              <a:rPr lang="en-US" altLang="zh-CN" smtClean="0">
                <a:ea typeface="宋体" panose="02010600030101010101" pitchFamily="2" charset="-122"/>
              </a:rPr>
              <a:t>Bits are decoded with the Viterbi algorithm</a:t>
            </a:r>
            <a:endParaRPr lang="en-US" altLang="zh-CN" smtClean="0">
              <a:ea typeface="宋体" panose="02010600030101010101" pitchFamily="2" charset="-122"/>
            </a:endParaRPr>
          </a:p>
        </p:txBody>
      </p:sp>
      <p:grpSp>
        <p:nvGrpSpPr>
          <p:cNvPr id="32773" name="Group 16"/>
          <p:cNvGrpSpPr/>
          <p:nvPr/>
        </p:nvGrpSpPr>
        <p:grpSpPr bwMode="auto">
          <a:xfrm>
            <a:off x="244475" y="3305175"/>
            <a:ext cx="8374063" cy="2798763"/>
            <a:chOff x="492104" y="3429000"/>
            <a:chExt cx="8374454" cy="2798207"/>
          </a:xfrm>
        </p:grpSpPr>
        <p:graphicFrame>
          <p:nvGraphicFramePr>
            <p:cNvPr id="32774" name="Object 7"/>
            <p:cNvGraphicFramePr>
              <a:graphicFrameLocks noChangeAspect="1"/>
            </p:cNvGraphicFramePr>
            <p:nvPr/>
          </p:nvGraphicFramePr>
          <p:xfrm>
            <a:off x="1524000" y="3429000"/>
            <a:ext cx="6096000" cy="2316162"/>
          </p:xfrm>
          <a:graphic>
            <a:graphicData uri="http://schemas.openxmlformats.org/presentationml/2006/ole">
              <mc:AlternateContent xmlns:mc="http://schemas.openxmlformats.org/markup-compatibility/2006">
                <mc:Choice xmlns:v="urn:schemas-microsoft-com:vml" Requires="v">
                  <p:oleObj spid="_x0000_s54276" name="Image" r:id="rId1" imgW="20320000" imgH="7721600" progId="">
                    <p:embed/>
                  </p:oleObj>
                </mc:Choice>
                <mc:Fallback>
                  <p:oleObj name="Image" r:id="rId1" imgW="20320000" imgH="7721600" progId="">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429000"/>
                          <a:ext cx="6096000" cy="231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5" name="TextBox 8"/>
            <p:cNvSpPr txBox="1">
              <a:spLocks noChangeArrowheads="1"/>
            </p:cNvSpPr>
            <p:nvPr/>
          </p:nvSpPr>
          <p:spPr bwMode="auto">
            <a:xfrm>
              <a:off x="714375" y="5857875"/>
              <a:ext cx="7924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Popular NASA binary convolutional code (rate = ½) used in 802.11</a:t>
              </a:r>
              <a:endParaRPr lang="en-US" altLang="zh-CN" sz="1800">
                <a:ea typeface="宋体" panose="02010600030101010101" pitchFamily="2" charset="-122"/>
              </a:endParaRPr>
            </a:p>
          </p:txBody>
        </p:sp>
        <p:sp>
          <p:nvSpPr>
            <p:cNvPr id="10" name="TextBox 9"/>
            <p:cNvSpPr txBox="1"/>
            <p:nvPr/>
          </p:nvSpPr>
          <p:spPr>
            <a:xfrm>
              <a:off x="492104" y="4359090"/>
              <a:ext cx="992234" cy="368227"/>
            </a:xfrm>
            <a:prstGeom prst="rect">
              <a:avLst/>
            </a:prstGeom>
            <a:noFill/>
          </p:spPr>
          <p:txBody>
            <a:bodyPr wrap="none">
              <a:spAutoFit/>
            </a:bodyPr>
            <a:lstStyle/>
            <a:p>
              <a:pPr algn="r" eaLnBrk="1" hangingPunct="1">
                <a:defRPr/>
              </a:pPr>
              <a:r>
                <a:rPr lang="en-US" dirty="0">
                  <a:latin typeface="Arial" panose="020B0604020202020204" pitchFamily="34" charset="0"/>
                  <a:cs typeface="Arial" panose="020B0604020202020204" pitchFamily="34" charset="0"/>
                </a:rPr>
                <a:t>…</a:t>
              </a:r>
              <a:r>
                <a:rPr lang="en-US" dirty="0">
                  <a:solidFill>
                    <a:schemeClr val="accent3">
                      <a:lumMod val="60000"/>
                      <a:lumOff val="40000"/>
                    </a:schemeClr>
                  </a:solidFill>
                  <a:latin typeface="Arial" panose="020B0604020202020204" pitchFamily="34" charset="0"/>
                  <a:cs typeface="Arial" panose="020B0604020202020204" pitchFamily="34" charset="0"/>
                </a:rPr>
                <a:t> 1 1 1</a:t>
              </a:r>
              <a:endParaRPr lang="en-US" dirty="0">
                <a:solidFill>
                  <a:schemeClr val="accent3">
                    <a:lumMod val="60000"/>
                    <a:lumOff val="40000"/>
                  </a:schemeClr>
                </a:solidFill>
                <a:latin typeface="Arial" panose="020B0604020202020204" pitchFamily="34" charset="0"/>
                <a:cs typeface="Arial" panose="020B0604020202020204" pitchFamily="34" charset="0"/>
              </a:endParaRPr>
            </a:p>
          </p:txBody>
        </p:sp>
        <p:sp>
          <p:nvSpPr>
            <p:cNvPr id="11" name="TextBox 10"/>
            <p:cNvSpPr txBox="1"/>
            <p:nvPr/>
          </p:nvSpPr>
          <p:spPr>
            <a:xfrm>
              <a:off x="7783832" y="4330521"/>
              <a:ext cx="1082726" cy="368227"/>
            </a:xfrm>
            <a:prstGeom prst="rect">
              <a:avLst/>
            </a:prstGeom>
            <a:noFill/>
          </p:spPr>
          <p:txBody>
            <a:bodyPr wrap="none">
              <a:spAutoFit/>
            </a:bodyPr>
            <a:lstStyle/>
            <a:p>
              <a:pPr algn="r" eaLnBrk="1" hangingPunct="1">
                <a:defRPr/>
              </a:pPr>
              <a:r>
                <a:rPr lang="en-US" dirty="0">
                  <a:solidFill>
                    <a:schemeClr val="accent3">
                      <a:lumMod val="60000"/>
                      <a:lumOff val="40000"/>
                    </a:schemeClr>
                  </a:solidFill>
                  <a:latin typeface="Arial" panose="020B0604020202020204" pitchFamily="34" charset="0"/>
                  <a:cs typeface="Arial" panose="020B0604020202020204" pitchFamily="34" charset="0"/>
                </a:rPr>
                <a:t>0    1    1</a:t>
              </a:r>
              <a:endParaRPr lang="en-US" dirty="0">
                <a:solidFill>
                  <a:schemeClr val="accent3">
                    <a:lumMod val="60000"/>
                    <a:lumOff val="40000"/>
                  </a:schemeClr>
                </a:solidFill>
                <a:latin typeface="Arial" panose="020B0604020202020204" pitchFamily="34" charset="0"/>
                <a:cs typeface="Arial" panose="020B0604020202020204" pitchFamily="34" charset="0"/>
              </a:endParaRPr>
            </a:p>
          </p:txBody>
        </p:sp>
        <p:sp>
          <p:nvSpPr>
            <p:cNvPr id="12" name="TextBox 11"/>
            <p:cNvSpPr txBox="1"/>
            <p:nvPr/>
          </p:nvSpPr>
          <p:spPr>
            <a:xfrm>
              <a:off x="7593324" y="4473367"/>
              <a:ext cx="1082726" cy="369815"/>
            </a:xfrm>
            <a:prstGeom prst="rect">
              <a:avLst/>
            </a:prstGeom>
            <a:noFill/>
          </p:spPr>
          <p:txBody>
            <a:bodyPr wrap="none">
              <a:spAutoFit/>
            </a:bodyPr>
            <a:lstStyle/>
            <a:p>
              <a:pPr algn="r" eaLnBrk="1" hangingPunct="1">
                <a:defRPr/>
              </a:pPr>
              <a:r>
                <a:rPr lang="en-US" dirty="0">
                  <a:solidFill>
                    <a:schemeClr val="accent3">
                      <a:lumMod val="60000"/>
                      <a:lumOff val="40000"/>
                    </a:schemeClr>
                  </a:solidFill>
                  <a:latin typeface="Arial" panose="020B0604020202020204" pitchFamily="34" charset="0"/>
                  <a:cs typeface="Arial" panose="020B0604020202020204" pitchFamily="34" charset="0"/>
                </a:rPr>
                <a:t>1    0    1</a:t>
              </a:r>
              <a:endParaRPr lang="en-US" dirty="0">
                <a:solidFill>
                  <a:schemeClr val="accent3">
                    <a:lumMod val="60000"/>
                    <a:lumOff val="40000"/>
                  </a:schemeClr>
                </a:solidFill>
                <a:latin typeface="Arial" panose="020B0604020202020204" pitchFamily="34" charset="0"/>
                <a:cs typeface="Arial" panose="020B0604020202020204" pitchFamily="34" charset="0"/>
              </a:endParaRPr>
            </a:p>
          </p:txBody>
        </p:sp>
        <p:sp>
          <p:nvSpPr>
            <p:cNvPr id="32779" name="TextBox 12"/>
            <p:cNvSpPr txBox="1">
              <a:spLocks noChangeArrowheads="1"/>
            </p:cNvSpPr>
            <p:nvPr/>
          </p:nvSpPr>
          <p:spPr bwMode="auto">
            <a:xfrm>
              <a:off x="7345662" y="4330521"/>
              <a:ext cx="415944" cy="36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a:t>
              </a:r>
              <a:endParaRPr lang="en-US" altLang="zh-CN" sz="1800">
                <a:solidFill>
                  <a:srgbClr val="FF2BD8"/>
                </a:solidFill>
                <a:ea typeface="宋体" panose="02010600030101010101" pitchFamily="2" charset="-122"/>
              </a:endParaRPr>
            </a:p>
          </p:txBody>
        </p:sp>
        <p:cxnSp>
          <p:nvCxnSpPr>
            <p:cNvPr id="32780" name="Straight Arrow Connector 14"/>
            <p:cNvCxnSpPr>
              <a:cxnSpLocks noChangeShapeType="1"/>
            </p:cNvCxnSpPr>
            <p:nvPr/>
          </p:nvCxnSpPr>
          <p:spPr bwMode="auto">
            <a:xfrm rot="5400000" flipH="1" flipV="1">
              <a:off x="7424738" y="4976813"/>
              <a:ext cx="390525" cy="17145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32781" name="Straight Arrow Connector 15"/>
            <p:cNvCxnSpPr>
              <a:cxnSpLocks noChangeShapeType="1"/>
            </p:cNvCxnSpPr>
            <p:nvPr/>
          </p:nvCxnSpPr>
          <p:spPr bwMode="auto">
            <a:xfrm rot="16200000" flipH="1">
              <a:off x="7577139" y="3948114"/>
              <a:ext cx="390525" cy="17145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Error detection codes</a:t>
            </a:r>
            <a:endParaRPr lang="zh-CN" altLang="en-US" dirty="0"/>
          </a:p>
        </p:txBody>
      </p:sp>
      <p:sp>
        <p:nvSpPr>
          <p:cNvPr id="3" name="内容占位符 2"/>
          <p:cNvSpPr>
            <a:spLocks noGrp="1"/>
          </p:cNvSpPr>
          <p:nvPr>
            <p:ph idx="1"/>
          </p:nvPr>
        </p:nvSpPr>
        <p:spPr/>
        <p:txBody>
          <a:bodyPr/>
          <a:lstStyle/>
          <a:p>
            <a:pPr lvl="1">
              <a:lnSpc>
                <a:spcPct val="90000"/>
              </a:lnSpc>
            </a:pPr>
            <a:r>
              <a:rPr lang="en-US" altLang="zh-CN" dirty="0" smtClean="0">
                <a:ea typeface="宋体" panose="02010600030101010101" pitchFamily="2" charset="-122"/>
              </a:rPr>
              <a:t>Parity </a:t>
            </a:r>
            <a:r>
              <a:rPr lang="en-US" altLang="zh-CN" dirty="0" smtClean="0">
                <a:solidFill>
                  <a:srgbClr val="0000FF"/>
                </a:solidFill>
                <a:ea typeface="宋体" panose="02010600030101010101" pitchFamily="2" charset="-122"/>
              </a:rPr>
              <a:t>»</a:t>
            </a:r>
            <a:endParaRPr lang="en-US" altLang="zh-CN" dirty="0" smtClean="0">
              <a:solidFill>
                <a:srgbClr val="0000FF"/>
              </a:solidFill>
              <a:ea typeface="宋体" panose="02010600030101010101" pitchFamily="2" charset="-122"/>
            </a:endParaRPr>
          </a:p>
          <a:p>
            <a:pPr lvl="1">
              <a:lnSpc>
                <a:spcPct val="90000"/>
              </a:lnSpc>
            </a:pPr>
            <a:endParaRPr lang="en-US" altLang="zh-CN" dirty="0">
              <a:ea typeface="宋体" panose="02010600030101010101" pitchFamily="2" charset="-122"/>
            </a:endParaRPr>
          </a:p>
          <a:p>
            <a:pPr lvl="1">
              <a:lnSpc>
                <a:spcPct val="90000"/>
              </a:lnSpc>
            </a:pPr>
            <a:r>
              <a:rPr lang="en-US" altLang="zh-CN" dirty="0">
                <a:ea typeface="宋体" panose="02010600030101010101" pitchFamily="2" charset="-122"/>
              </a:rPr>
              <a:t>Checksums </a:t>
            </a:r>
            <a:r>
              <a:rPr lang="en-US" altLang="zh-CN" dirty="0" smtClean="0">
                <a:solidFill>
                  <a:srgbClr val="0000FF"/>
                </a:solidFill>
                <a:ea typeface="宋体" panose="02010600030101010101" pitchFamily="2" charset="-122"/>
              </a:rPr>
              <a:t>»</a:t>
            </a:r>
            <a:endParaRPr lang="en-US" altLang="zh-CN" dirty="0" smtClean="0">
              <a:solidFill>
                <a:srgbClr val="0000FF"/>
              </a:solidFill>
              <a:ea typeface="宋体" panose="02010600030101010101" pitchFamily="2" charset="-122"/>
            </a:endParaRPr>
          </a:p>
          <a:p>
            <a:pPr lvl="1">
              <a:lnSpc>
                <a:spcPct val="90000"/>
              </a:lnSpc>
            </a:pPr>
            <a:endParaRPr lang="en-US" altLang="zh-CN" dirty="0">
              <a:ea typeface="宋体" panose="02010600030101010101" pitchFamily="2" charset="-122"/>
            </a:endParaRPr>
          </a:p>
          <a:p>
            <a:pPr lvl="1">
              <a:lnSpc>
                <a:spcPct val="90000"/>
              </a:lnSpc>
            </a:pPr>
            <a:r>
              <a:rPr lang="en-US" altLang="zh-CN" dirty="0">
                <a:ea typeface="宋体" panose="02010600030101010101" pitchFamily="2" charset="-122"/>
              </a:rPr>
              <a:t>Cyclic redundancy codes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endParaRPr lang="zh-CN" altLang="en-US" dirty="0"/>
          </a:p>
        </p:txBody>
      </p:sp>
      <p:sp>
        <p:nvSpPr>
          <p:cNvPr id="4" name="页脚占位符 3"/>
          <p:cNvSpPr>
            <a:spLocks noGrp="1"/>
          </p:cNvSpPr>
          <p:nvPr>
            <p:ph type="ftr" sz="quarter" idx="10"/>
          </p:nvPr>
        </p:nvSpPr>
        <p:spPr/>
        <p:txBody>
          <a:bodyPr/>
          <a:lstStyle/>
          <a:p>
            <a:pPr>
              <a:defRPr/>
            </a:pPr>
            <a:r>
              <a:rPr lang="en-US" altLang="zh-CN" smtClean="0"/>
              <a:t>Computer Networks, Chapter 3 The Data Link Layer</a:t>
            </a:r>
            <a:endParaRPr lang="en-US" altLang="zh-CN" i="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zh-CN" smtClean="0">
                <a:ea typeface="宋体" panose="02010600030101010101" pitchFamily="2" charset="-122"/>
              </a:rPr>
              <a:t>Error Detection – Parity (1)</a:t>
            </a:r>
            <a:endParaRPr lang="en-US" altLang="zh-CN" smtClean="0">
              <a:ea typeface="宋体" panose="02010600030101010101" pitchFamily="2" charset="-122"/>
            </a:endParaRPr>
          </a:p>
        </p:txBody>
      </p:sp>
      <p:sp>
        <p:nvSpPr>
          <p:cNvPr id="33795"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33796" name="Content Placeholder 3"/>
          <p:cNvSpPr>
            <a:spLocks noGrp="1"/>
          </p:cNvSpPr>
          <p:nvPr>
            <p:ph idx="1"/>
          </p:nvPr>
        </p:nvSpPr>
        <p:spPr>
          <a:xfrm>
            <a:off x="914400" y="1611313"/>
            <a:ext cx="7789863" cy="4598987"/>
          </a:xfrm>
        </p:spPr>
        <p:txBody>
          <a:bodyPr/>
          <a:lstStyle/>
          <a:p>
            <a:pPr>
              <a:lnSpc>
                <a:spcPct val="90000"/>
              </a:lnSpc>
            </a:pPr>
            <a:r>
              <a:rPr lang="en-US" altLang="zh-CN" dirty="0" smtClean="0">
                <a:ea typeface="宋体" panose="02010600030101010101" pitchFamily="2" charset="-122"/>
              </a:rPr>
              <a:t>Parity bit is added as the modulo 2 sum of data bits</a:t>
            </a:r>
            <a:endParaRPr lang="en-US" altLang="zh-CN" dirty="0" smtClean="0">
              <a:ea typeface="宋体" panose="02010600030101010101" pitchFamily="2" charset="-122"/>
            </a:endParaRPr>
          </a:p>
          <a:p>
            <a:pPr lvl="1">
              <a:lnSpc>
                <a:spcPct val="90000"/>
              </a:lnSpc>
            </a:pPr>
            <a:r>
              <a:rPr lang="en-US" altLang="zh-CN" dirty="0" smtClean="0">
                <a:ea typeface="宋体" panose="02010600030101010101" pitchFamily="2" charset="-122"/>
                <a:sym typeface="Wingdings" panose="05000000000000000000" pitchFamily="2" charset="2"/>
              </a:rPr>
              <a:t>Equivalent to XOR; this is even parity</a:t>
            </a:r>
            <a:endParaRPr lang="en-US" altLang="zh-CN" dirty="0" smtClean="0">
              <a:ea typeface="宋体" panose="02010600030101010101" pitchFamily="2" charset="-122"/>
              <a:sym typeface="Wingdings" panose="05000000000000000000" pitchFamily="2" charset="2"/>
            </a:endParaRPr>
          </a:p>
          <a:p>
            <a:pPr lvl="1">
              <a:lnSpc>
                <a:spcPct val="90000"/>
              </a:lnSpc>
            </a:pPr>
            <a:r>
              <a:rPr lang="en-US" altLang="zh-CN" dirty="0" smtClean="0">
                <a:ea typeface="宋体" panose="02010600030101010101" pitchFamily="2" charset="-122"/>
              </a:rPr>
              <a:t>Ex: 1110000 </a:t>
            </a:r>
            <a:r>
              <a:rPr lang="en-US" altLang="zh-CN" dirty="0" smtClean="0">
                <a:ea typeface="宋体" panose="02010600030101010101" pitchFamily="2" charset="-122"/>
                <a:sym typeface="Wingdings" panose="05000000000000000000" pitchFamily="2" charset="2"/>
              </a:rPr>
              <a:t> 1110000</a:t>
            </a:r>
            <a:r>
              <a:rPr lang="en-US" altLang="zh-CN" dirty="0" smtClean="0">
                <a:solidFill>
                  <a:srgbClr val="FF2BD8"/>
                </a:solidFill>
                <a:ea typeface="宋体" panose="02010600030101010101" pitchFamily="2" charset="-122"/>
                <a:sym typeface="Wingdings" panose="05000000000000000000" pitchFamily="2" charset="2"/>
              </a:rPr>
              <a:t>1</a:t>
            </a:r>
            <a:r>
              <a:rPr lang="en-US" altLang="zh-CN" dirty="0" smtClean="0">
                <a:ea typeface="宋体" panose="02010600030101010101" pitchFamily="2" charset="-122"/>
                <a:sym typeface="Wingdings" panose="05000000000000000000" pitchFamily="2" charset="2"/>
              </a:rPr>
              <a:t> </a:t>
            </a:r>
            <a:endParaRPr lang="en-US" altLang="zh-CN" dirty="0" smtClean="0">
              <a:ea typeface="宋体" panose="02010600030101010101" pitchFamily="2" charset="-122"/>
              <a:sym typeface="Wingdings" panose="05000000000000000000" pitchFamily="2" charset="2"/>
            </a:endParaRPr>
          </a:p>
          <a:p>
            <a:pPr lvl="1">
              <a:lnSpc>
                <a:spcPct val="90000"/>
              </a:lnSpc>
            </a:pPr>
            <a:r>
              <a:rPr lang="en-US" altLang="zh-CN" dirty="0" smtClean="0">
                <a:ea typeface="宋体" panose="02010600030101010101" pitchFamily="2" charset="-122"/>
                <a:sym typeface="Wingdings" panose="05000000000000000000" pitchFamily="2" charset="2"/>
              </a:rPr>
              <a:t>Detection checks if the sum is wrong (an error)</a:t>
            </a:r>
            <a:endParaRPr lang="en-US" altLang="zh-CN" dirty="0" smtClean="0">
              <a:ea typeface="宋体" panose="02010600030101010101" pitchFamily="2" charset="-122"/>
              <a:sym typeface="Wingdings" panose="05000000000000000000" pitchFamily="2" charset="2"/>
            </a:endParaRPr>
          </a:p>
          <a:p>
            <a:pPr lvl="3">
              <a:lnSpc>
                <a:spcPct val="90000"/>
              </a:lnSpc>
            </a:pPr>
            <a:endParaRPr lang="en-US" altLang="zh-CN" dirty="0" smtClean="0">
              <a:solidFill>
                <a:srgbClr val="FF2BD8"/>
              </a:solidFill>
              <a:ea typeface="宋体" panose="02010600030101010101" pitchFamily="2" charset="-122"/>
              <a:sym typeface="Wingdings" panose="05000000000000000000" pitchFamily="2" charset="2"/>
            </a:endParaRPr>
          </a:p>
          <a:p>
            <a:pPr>
              <a:lnSpc>
                <a:spcPct val="90000"/>
              </a:lnSpc>
            </a:pPr>
            <a:r>
              <a:rPr lang="en-US" altLang="zh-CN" dirty="0" smtClean="0">
                <a:ea typeface="宋体" panose="02010600030101010101" pitchFamily="2" charset="-122"/>
                <a:sym typeface="Wingdings" panose="05000000000000000000" pitchFamily="2" charset="2"/>
              </a:rPr>
              <a:t>Simple way to detect an </a:t>
            </a:r>
            <a:r>
              <a:rPr lang="en-US" altLang="zh-CN" b="1" i="1" dirty="0" smtClean="0">
                <a:solidFill>
                  <a:srgbClr val="0000FF"/>
                </a:solidFill>
                <a:ea typeface="宋体" panose="02010600030101010101" pitchFamily="2" charset="-122"/>
                <a:sym typeface="Wingdings" panose="05000000000000000000" pitchFamily="2" charset="2"/>
              </a:rPr>
              <a:t>odd</a:t>
            </a:r>
            <a:r>
              <a:rPr lang="en-US" altLang="zh-CN" i="1" dirty="0" smtClean="0">
                <a:ea typeface="宋体" panose="02010600030101010101" pitchFamily="2" charset="-122"/>
                <a:sym typeface="Wingdings" panose="05000000000000000000" pitchFamily="2" charset="2"/>
              </a:rPr>
              <a:t> </a:t>
            </a:r>
            <a:r>
              <a:rPr lang="en-US" altLang="zh-CN" dirty="0" smtClean="0">
                <a:ea typeface="宋体" panose="02010600030101010101" pitchFamily="2" charset="-122"/>
                <a:sym typeface="Wingdings" panose="05000000000000000000" pitchFamily="2" charset="2"/>
              </a:rPr>
              <a:t>number</a:t>
            </a:r>
            <a:r>
              <a:rPr lang="en-US" altLang="zh-CN" i="1" dirty="0" smtClean="0">
                <a:ea typeface="宋体" panose="02010600030101010101" pitchFamily="2" charset="-122"/>
                <a:sym typeface="Wingdings" panose="05000000000000000000" pitchFamily="2" charset="2"/>
              </a:rPr>
              <a:t> </a:t>
            </a:r>
            <a:r>
              <a:rPr lang="en-US" altLang="zh-CN" dirty="0" smtClean="0">
                <a:ea typeface="宋体" panose="02010600030101010101" pitchFamily="2" charset="-122"/>
                <a:sym typeface="Wingdings" panose="05000000000000000000" pitchFamily="2" charset="2"/>
              </a:rPr>
              <a:t>of errors</a:t>
            </a:r>
            <a:endParaRPr lang="en-US" altLang="zh-CN" dirty="0" smtClean="0">
              <a:ea typeface="宋体" panose="02010600030101010101" pitchFamily="2" charset="-122"/>
              <a:sym typeface="Wingdings" panose="05000000000000000000" pitchFamily="2" charset="2"/>
            </a:endParaRPr>
          </a:p>
          <a:p>
            <a:pPr lvl="1">
              <a:lnSpc>
                <a:spcPct val="90000"/>
              </a:lnSpc>
            </a:pPr>
            <a:r>
              <a:rPr lang="en-US" altLang="zh-CN" dirty="0" smtClean="0">
                <a:ea typeface="宋体" panose="02010600030101010101" pitchFamily="2" charset="-122"/>
                <a:sym typeface="Wingdings" panose="05000000000000000000" pitchFamily="2" charset="2"/>
              </a:rPr>
              <a:t>Ex: 1 error, 11100</a:t>
            </a:r>
            <a:r>
              <a:rPr lang="en-US" altLang="zh-CN" u="sng" dirty="0" smtClean="0">
                <a:ea typeface="宋体" panose="02010600030101010101" pitchFamily="2" charset="-122"/>
                <a:sym typeface="Wingdings" panose="05000000000000000000" pitchFamily="2" charset="2"/>
              </a:rPr>
              <a:t>1</a:t>
            </a:r>
            <a:r>
              <a:rPr lang="en-US" altLang="zh-CN" dirty="0" smtClean="0">
                <a:ea typeface="宋体" panose="02010600030101010101" pitchFamily="2" charset="-122"/>
                <a:sym typeface="Wingdings" panose="05000000000000000000" pitchFamily="2" charset="2"/>
              </a:rPr>
              <a:t>0</a:t>
            </a:r>
            <a:r>
              <a:rPr lang="en-US" altLang="zh-CN" dirty="0" smtClean="0">
                <a:solidFill>
                  <a:srgbClr val="FF2BD8"/>
                </a:solidFill>
                <a:ea typeface="宋体" panose="02010600030101010101" pitchFamily="2" charset="-122"/>
                <a:sym typeface="Wingdings" panose="05000000000000000000" pitchFamily="2" charset="2"/>
              </a:rPr>
              <a:t>1</a:t>
            </a:r>
            <a:r>
              <a:rPr lang="en-US" altLang="zh-CN" dirty="0" smtClean="0">
                <a:ea typeface="宋体" panose="02010600030101010101" pitchFamily="2" charset="-122"/>
                <a:sym typeface="Wingdings" panose="05000000000000000000" pitchFamily="2" charset="2"/>
              </a:rPr>
              <a:t>; detected, sum is wrong</a:t>
            </a:r>
            <a:endParaRPr lang="en-US" altLang="zh-CN" dirty="0" smtClean="0">
              <a:ea typeface="宋体" panose="02010600030101010101" pitchFamily="2" charset="-122"/>
              <a:sym typeface="Wingdings" panose="05000000000000000000" pitchFamily="2" charset="2"/>
            </a:endParaRPr>
          </a:p>
          <a:p>
            <a:pPr lvl="1">
              <a:lnSpc>
                <a:spcPct val="90000"/>
              </a:lnSpc>
            </a:pPr>
            <a:r>
              <a:rPr lang="en-US" altLang="zh-CN" dirty="0" smtClean="0">
                <a:ea typeface="宋体" panose="02010600030101010101" pitchFamily="2" charset="-122"/>
                <a:sym typeface="Wingdings" panose="05000000000000000000" pitchFamily="2" charset="2"/>
              </a:rPr>
              <a:t>Ex: 3 errors, 11</a:t>
            </a:r>
            <a:r>
              <a:rPr lang="en-US" altLang="zh-CN" u="sng" dirty="0" smtClean="0">
                <a:ea typeface="宋体" panose="02010600030101010101" pitchFamily="2" charset="-122"/>
                <a:sym typeface="Wingdings" panose="05000000000000000000" pitchFamily="2" charset="2"/>
              </a:rPr>
              <a:t>011</a:t>
            </a:r>
            <a:r>
              <a:rPr lang="en-US" altLang="zh-CN" dirty="0" smtClean="0">
                <a:ea typeface="宋体" panose="02010600030101010101" pitchFamily="2" charset="-122"/>
                <a:sym typeface="Wingdings" panose="05000000000000000000" pitchFamily="2" charset="2"/>
              </a:rPr>
              <a:t>00</a:t>
            </a:r>
            <a:r>
              <a:rPr lang="en-US" altLang="zh-CN" dirty="0" smtClean="0">
                <a:solidFill>
                  <a:srgbClr val="FF2BD8"/>
                </a:solidFill>
                <a:ea typeface="宋体" panose="02010600030101010101" pitchFamily="2" charset="-122"/>
                <a:sym typeface="Wingdings" panose="05000000000000000000" pitchFamily="2" charset="2"/>
              </a:rPr>
              <a:t>1</a:t>
            </a:r>
            <a:r>
              <a:rPr lang="en-US" altLang="zh-CN" dirty="0" smtClean="0">
                <a:ea typeface="宋体" panose="02010600030101010101" pitchFamily="2" charset="-122"/>
                <a:sym typeface="Wingdings" panose="05000000000000000000" pitchFamily="2" charset="2"/>
              </a:rPr>
              <a:t>; detected sum is wrong</a:t>
            </a:r>
            <a:endParaRPr lang="en-US" altLang="zh-CN" dirty="0" smtClean="0">
              <a:ea typeface="宋体" panose="02010600030101010101" pitchFamily="2" charset="-122"/>
              <a:sym typeface="Wingdings" panose="05000000000000000000" pitchFamily="2" charset="2"/>
            </a:endParaRPr>
          </a:p>
          <a:p>
            <a:pPr lvl="1">
              <a:lnSpc>
                <a:spcPct val="90000"/>
              </a:lnSpc>
            </a:pPr>
            <a:r>
              <a:rPr lang="en-US" altLang="zh-CN" dirty="0" smtClean="0">
                <a:ea typeface="宋体" panose="02010600030101010101" pitchFamily="2" charset="-122"/>
                <a:sym typeface="Wingdings" panose="05000000000000000000" pitchFamily="2" charset="2"/>
              </a:rPr>
              <a:t>Ex: 2 errors, 1110</a:t>
            </a:r>
            <a:r>
              <a:rPr lang="en-US" altLang="zh-CN" u="sng" dirty="0" smtClean="0">
                <a:ea typeface="宋体" panose="02010600030101010101" pitchFamily="2" charset="-122"/>
                <a:sym typeface="Wingdings" panose="05000000000000000000" pitchFamily="2" charset="2"/>
              </a:rPr>
              <a:t>11</a:t>
            </a:r>
            <a:r>
              <a:rPr lang="en-US" altLang="zh-CN" dirty="0" smtClean="0">
                <a:ea typeface="宋体" panose="02010600030101010101" pitchFamily="2" charset="-122"/>
                <a:sym typeface="Wingdings" panose="05000000000000000000" pitchFamily="2" charset="2"/>
              </a:rPr>
              <a:t>0</a:t>
            </a:r>
            <a:r>
              <a:rPr lang="en-US" altLang="zh-CN" dirty="0" smtClean="0">
                <a:solidFill>
                  <a:srgbClr val="FF2BD8"/>
                </a:solidFill>
                <a:ea typeface="宋体" panose="02010600030101010101" pitchFamily="2" charset="-122"/>
                <a:sym typeface="Wingdings" panose="05000000000000000000" pitchFamily="2" charset="2"/>
              </a:rPr>
              <a:t>1</a:t>
            </a:r>
            <a:r>
              <a:rPr lang="en-US" altLang="zh-CN" dirty="0" smtClean="0">
                <a:ea typeface="宋体" panose="02010600030101010101" pitchFamily="2" charset="-122"/>
                <a:sym typeface="Wingdings" panose="05000000000000000000" pitchFamily="2" charset="2"/>
              </a:rPr>
              <a:t>; </a:t>
            </a:r>
            <a:r>
              <a:rPr lang="en-US" altLang="zh-CN" i="1" dirty="0" smtClean="0">
                <a:ea typeface="宋体" panose="02010600030101010101" pitchFamily="2" charset="-122"/>
                <a:sym typeface="Wingdings" panose="05000000000000000000" pitchFamily="2" charset="2"/>
              </a:rPr>
              <a:t>not</a:t>
            </a:r>
            <a:r>
              <a:rPr lang="en-US" altLang="zh-CN" dirty="0" smtClean="0">
                <a:ea typeface="宋体" panose="02010600030101010101" pitchFamily="2" charset="-122"/>
                <a:sym typeface="Wingdings" panose="05000000000000000000" pitchFamily="2" charset="2"/>
              </a:rPr>
              <a:t> </a:t>
            </a:r>
            <a:r>
              <a:rPr lang="en-US" altLang="zh-CN" i="1" dirty="0" smtClean="0">
                <a:ea typeface="宋体" panose="02010600030101010101" pitchFamily="2" charset="-122"/>
                <a:sym typeface="Wingdings" panose="05000000000000000000" pitchFamily="2" charset="2"/>
              </a:rPr>
              <a:t>detected</a:t>
            </a:r>
            <a:r>
              <a:rPr lang="en-US" altLang="zh-CN" dirty="0" smtClean="0">
                <a:ea typeface="宋体" panose="02010600030101010101" pitchFamily="2" charset="-122"/>
                <a:sym typeface="Wingdings" panose="05000000000000000000" pitchFamily="2" charset="2"/>
              </a:rPr>
              <a:t>, sum is right!</a:t>
            </a:r>
            <a:endParaRPr lang="en-US" altLang="zh-CN" dirty="0" smtClean="0">
              <a:ea typeface="宋体" panose="02010600030101010101" pitchFamily="2" charset="-122"/>
              <a:sym typeface="Wingdings" panose="05000000000000000000" pitchFamily="2" charset="2"/>
            </a:endParaRPr>
          </a:p>
          <a:p>
            <a:pPr lvl="1">
              <a:lnSpc>
                <a:spcPct val="90000"/>
              </a:lnSpc>
            </a:pPr>
            <a:r>
              <a:rPr lang="en-US" altLang="zh-CN" dirty="0" smtClean="0">
                <a:ea typeface="宋体" panose="02010600030101010101" pitchFamily="2" charset="-122"/>
                <a:sym typeface="Wingdings" panose="05000000000000000000" pitchFamily="2" charset="2"/>
              </a:rPr>
              <a:t>Error can also be in the parity bit itself</a:t>
            </a:r>
            <a:endParaRPr lang="en-US" altLang="zh-CN" dirty="0" smtClean="0">
              <a:ea typeface="宋体" panose="02010600030101010101" pitchFamily="2" charset="-122"/>
              <a:sym typeface="Wingdings" panose="05000000000000000000" pitchFamily="2" charset="2"/>
            </a:endParaRPr>
          </a:p>
          <a:p>
            <a:pPr lvl="1">
              <a:lnSpc>
                <a:spcPct val="90000"/>
              </a:lnSpc>
            </a:pPr>
            <a:r>
              <a:rPr lang="en-US" altLang="zh-CN" dirty="0" smtClean="0">
                <a:ea typeface="宋体" panose="02010600030101010101" pitchFamily="2" charset="-122"/>
                <a:sym typeface="Wingdings" panose="05000000000000000000" pitchFamily="2" charset="2"/>
              </a:rPr>
              <a:t>Random errors are detected with probability ½ </a:t>
            </a:r>
            <a:endParaRPr lang="en-US" altLang="zh-CN" dirty="0" smtClean="0">
              <a:ea typeface="宋体" panose="02010600030101010101" pitchFamily="2" charset="-122"/>
              <a:sym typeface="Wingdings" panose="05000000000000000000" pitchFamily="2" charset="2"/>
            </a:endParaRPr>
          </a:p>
        </p:txBody>
      </p:sp>
    </p:spTree>
  </p:cSld>
  <p:clrMapOvr>
    <a:masterClrMapping/>
  </p:clrMapOvr>
  <p:transition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CN" smtClean="0">
                <a:ea typeface="宋体" panose="02010600030101010101" pitchFamily="2" charset="-122"/>
              </a:rPr>
              <a:t>Error Detection – Parity (2)</a:t>
            </a:r>
            <a:endParaRPr lang="en-US" altLang="zh-CN" smtClean="0">
              <a:ea typeface="宋体" panose="02010600030101010101" pitchFamily="2" charset="-122"/>
            </a:endParaRPr>
          </a:p>
        </p:txBody>
      </p:sp>
      <p:sp>
        <p:nvSpPr>
          <p:cNvPr id="3481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34820" name="Content Placeholder 2"/>
          <p:cNvSpPr>
            <a:spLocks noGrp="1"/>
          </p:cNvSpPr>
          <p:nvPr>
            <p:ph idx="1"/>
          </p:nvPr>
        </p:nvSpPr>
        <p:spPr>
          <a:xfrm>
            <a:off x="914400" y="1611313"/>
            <a:ext cx="7789863" cy="4598987"/>
          </a:xfrm>
        </p:spPr>
        <p:txBody>
          <a:bodyPr/>
          <a:lstStyle/>
          <a:p>
            <a:r>
              <a:rPr lang="en-US" altLang="zh-CN" u="sng" smtClean="0">
                <a:ea typeface="宋体" panose="02010600030101010101" pitchFamily="2" charset="-122"/>
              </a:rPr>
              <a:t>Interleaving</a:t>
            </a:r>
            <a:r>
              <a:rPr lang="en-US" altLang="zh-CN" smtClean="0">
                <a:ea typeface="宋体" panose="02010600030101010101" pitchFamily="2" charset="-122"/>
              </a:rPr>
              <a:t> of N parity bits detects burst errors up to N </a:t>
            </a:r>
            <a:endParaRPr lang="en-US" altLang="zh-CN" smtClean="0">
              <a:ea typeface="宋体" panose="02010600030101010101" pitchFamily="2" charset="-122"/>
            </a:endParaRPr>
          </a:p>
          <a:p>
            <a:pPr lvl="1"/>
            <a:r>
              <a:rPr lang="en-US" altLang="zh-CN" smtClean="0">
                <a:ea typeface="宋体" panose="02010600030101010101" pitchFamily="2" charset="-122"/>
              </a:rPr>
              <a:t>Each parity sum is made over non-adjacent bits</a:t>
            </a:r>
            <a:endParaRPr lang="en-US" altLang="zh-CN" smtClean="0">
              <a:ea typeface="宋体" panose="02010600030101010101" pitchFamily="2" charset="-122"/>
            </a:endParaRPr>
          </a:p>
          <a:p>
            <a:pPr lvl="1"/>
            <a:r>
              <a:rPr lang="en-US" altLang="zh-CN" smtClean="0">
                <a:ea typeface="宋体" panose="02010600030101010101" pitchFamily="2" charset="-122"/>
              </a:rPr>
              <a:t>An even burst of up to N errors will not cause it to fail </a:t>
            </a:r>
            <a:endParaRPr lang="en-US" altLang="zh-CN" smtClean="0">
              <a:ea typeface="宋体" panose="02010600030101010101" pitchFamily="2" charset="-122"/>
            </a:endParaRPr>
          </a:p>
        </p:txBody>
      </p:sp>
      <p:pic>
        <p:nvPicPr>
          <p:cNvPr id="34821" name="Picture 2"/>
          <p:cNvPicPr>
            <a:picLocks noChangeAspect="1" noChangeArrowheads="1"/>
          </p:cNvPicPr>
          <p:nvPr/>
        </p:nvPicPr>
        <p:blipFill>
          <a:blip r:embed="rId1">
            <a:extLst>
              <a:ext uri="{28A0092B-C50C-407E-A947-70E740481C1C}">
                <a14:useLocalDpi xmlns:a14="http://schemas.microsoft.com/office/drawing/2010/main" val="0"/>
              </a:ext>
            </a:extLst>
          </a:blip>
          <a:srcRect t="1923" b="5568"/>
          <a:stretch>
            <a:fillRect/>
          </a:stretch>
        </p:blipFill>
        <p:spPr bwMode="auto">
          <a:xfrm>
            <a:off x="1438275" y="3086100"/>
            <a:ext cx="6592888"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zh-CN" smtClean="0">
                <a:ea typeface="宋体" panose="02010600030101010101" pitchFamily="2" charset="-122"/>
              </a:rPr>
              <a:t>Error Detection – Checksums </a:t>
            </a:r>
            <a:endParaRPr lang="en-US" altLang="zh-CN" smtClean="0">
              <a:ea typeface="宋体" panose="02010600030101010101" pitchFamily="2" charset="-122"/>
            </a:endParaRPr>
          </a:p>
        </p:txBody>
      </p:sp>
      <p:sp>
        <p:nvSpPr>
          <p:cNvPr id="35844" name="Content Placeholder 3"/>
          <p:cNvSpPr>
            <a:spLocks noGrp="1"/>
          </p:cNvSpPr>
          <p:nvPr>
            <p:ph idx="1"/>
          </p:nvPr>
        </p:nvSpPr>
        <p:spPr/>
        <p:txBody>
          <a:bodyPr/>
          <a:lstStyle/>
          <a:p>
            <a:r>
              <a:rPr lang="en-US" altLang="zh-CN" dirty="0">
                <a:ea typeface="宋体" panose="02010600030101010101" pitchFamily="2" charset="-122"/>
              </a:rPr>
              <a:t>Checksum is an error-detecting technique that can be applied to a message of any length.</a:t>
            </a:r>
            <a:endParaRPr lang="en-US" altLang="zh-CN" dirty="0">
              <a:ea typeface="宋体" panose="02010600030101010101" pitchFamily="2" charset="-122"/>
            </a:endParaRPr>
          </a:p>
          <a:p>
            <a:r>
              <a:rPr lang="en-US" altLang="zh-CN" dirty="0" smtClean="0">
                <a:ea typeface="宋体" panose="02010600030101010101" pitchFamily="2" charset="-122"/>
              </a:rPr>
              <a:t>Checksum treats data as N-bit words and adds N check bits that are the modulo 2</a:t>
            </a:r>
            <a:r>
              <a:rPr lang="en-US" altLang="zh-CN" baseline="30000" dirty="0" smtClean="0">
                <a:ea typeface="宋体" panose="02010600030101010101" pitchFamily="2" charset="-122"/>
              </a:rPr>
              <a:t>N</a:t>
            </a:r>
            <a:r>
              <a:rPr lang="en-US" altLang="zh-CN" dirty="0" smtClean="0">
                <a:ea typeface="宋体" panose="02010600030101010101" pitchFamily="2" charset="-122"/>
              </a:rPr>
              <a:t> sum of the words</a:t>
            </a:r>
            <a:endParaRPr lang="en-US" altLang="zh-CN" dirty="0" smtClean="0">
              <a:ea typeface="宋体" panose="02010600030101010101" pitchFamily="2" charset="-122"/>
            </a:endParaRPr>
          </a:p>
          <a:p>
            <a:pPr lvl="1"/>
            <a:r>
              <a:rPr lang="en-US" altLang="zh-CN" dirty="0" smtClean="0">
                <a:ea typeface="宋体" panose="02010600030101010101" pitchFamily="2" charset="-122"/>
              </a:rPr>
              <a:t>Ex: Internet 16-bit </a:t>
            </a:r>
            <a:r>
              <a:rPr lang="en-US" altLang="zh-CN" dirty="0">
                <a:solidFill>
                  <a:srgbClr val="0000FF"/>
                </a:solidFill>
                <a:ea typeface="宋体" panose="02010600030101010101" pitchFamily="2" charset="-122"/>
              </a:rPr>
              <a:t>1</a:t>
            </a:r>
            <a:r>
              <a:rPr lang="en-US" altLang="zh-CN" dirty="0" smtClean="0">
                <a:solidFill>
                  <a:srgbClr val="0000FF"/>
                </a:solidFill>
                <a:ea typeface="宋体" panose="02010600030101010101" pitchFamily="2" charset="-122"/>
              </a:rPr>
              <a:t>s complement </a:t>
            </a:r>
            <a:r>
              <a:rPr lang="en-US" altLang="zh-CN" dirty="0" smtClean="0">
                <a:ea typeface="宋体" panose="02010600030101010101" pitchFamily="2" charset="-122"/>
              </a:rPr>
              <a:t>checksum</a:t>
            </a:r>
            <a:endParaRPr lang="en-US" altLang="zh-CN" dirty="0" smtClean="0">
              <a:ea typeface="宋体" panose="02010600030101010101" pitchFamily="2" charset="-122"/>
            </a:endParaRPr>
          </a:p>
          <a:p>
            <a:r>
              <a:rPr lang="en-US" altLang="zh-CN" smtClean="0">
                <a:ea typeface="宋体" panose="02010600030101010101" pitchFamily="2" charset="-122"/>
              </a:rPr>
              <a:t>Properties</a:t>
            </a:r>
            <a:r>
              <a:rPr lang="en-US" altLang="zh-CN" dirty="0" smtClean="0">
                <a:ea typeface="宋体" panose="02010600030101010101" pitchFamily="2" charset="-122"/>
              </a:rPr>
              <a:t>:</a:t>
            </a:r>
            <a:endParaRPr lang="en-US" altLang="zh-CN" dirty="0" smtClean="0">
              <a:ea typeface="宋体" panose="02010600030101010101" pitchFamily="2" charset="-122"/>
            </a:endParaRPr>
          </a:p>
          <a:p>
            <a:pPr lvl="1"/>
            <a:r>
              <a:rPr lang="en-US" altLang="zh-CN" dirty="0" smtClean="0">
                <a:ea typeface="宋体" panose="02010600030101010101" pitchFamily="2" charset="-122"/>
              </a:rPr>
              <a:t>Improved error detection over parity bits</a:t>
            </a:r>
            <a:endParaRPr lang="en-US" altLang="zh-CN" dirty="0" smtClean="0">
              <a:ea typeface="宋体" panose="02010600030101010101" pitchFamily="2" charset="-122"/>
            </a:endParaRPr>
          </a:p>
          <a:p>
            <a:pPr lvl="1"/>
            <a:r>
              <a:rPr lang="en-US" altLang="zh-CN" dirty="0" smtClean="0">
                <a:ea typeface="宋体" panose="02010600030101010101" pitchFamily="2" charset="-122"/>
              </a:rPr>
              <a:t>Detects bursts up to N errors</a:t>
            </a:r>
            <a:endParaRPr lang="en-US" altLang="zh-CN" dirty="0" smtClean="0">
              <a:ea typeface="宋体" panose="02010600030101010101" pitchFamily="2" charset="-122"/>
            </a:endParaRPr>
          </a:p>
          <a:p>
            <a:pPr lvl="1"/>
            <a:r>
              <a:rPr lang="en-US" altLang="zh-CN" dirty="0" smtClean="0">
                <a:ea typeface="宋体" panose="02010600030101010101" pitchFamily="2" charset="-122"/>
              </a:rPr>
              <a:t>Detects random errors with probability 1-2</a:t>
            </a:r>
            <a:r>
              <a:rPr lang="en-US" altLang="zh-CN" baseline="30000" dirty="0" smtClean="0">
                <a:ea typeface="宋体" panose="02010600030101010101" pitchFamily="2" charset="-122"/>
              </a:rPr>
              <a:t>N</a:t>
            </a:r>
            <a:endParaRPr lang="en-US" altLang="zh-CN" baseline="30000" dirty="0" smtClean="0">
              <a:ea typeface="宋体" panose="02010600030101010101" pitchFamily="2" charset="-122"/>
            </a:endParaRPr>
          </a:p>
          <a:p>
            <a:pPr lvl="1"/>
            <a:r>
              <a:rPr lang="en-US" altLang="zh-CN" dirty="0" smtClean="0">
                <a:ea typeface="宋体" panose="02010600030101010101" pitchFamily="2" charset="-122"/>
              </a:rPr>
              <a:t>Vulnerable to systematic errors, e.g., added zeros</a:t>
            </a:r>
            <a:endParaRPr lang="en-US" altLang="zh-CN" dirty="0" smtClean="0">
              <a:ea typeface="宋体" panose="02010600030101010101" pitchFamily="2" charset="-122"/>
            </a:endParaRPr>
          </a:p>
        </p:txBody>
      </p:sp>
      <p:sp>
        <p:nvSpPr>
          <p:cNvPr id="35843" name="Footer Placeholder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p:txBody>
          <a:bodyPr/>
          <a:lstStyle/>
          <a:p>
            <a:r>
              <a:rPr lang="en-US" altLang="zh-CN">
                <a:ea typeface="宋体" panose="02010600030101010101" pitchFamily="2" charset="-122"/>
              </a:rPr>
              <a:t>Checksum</a:t>
            </a:r>
            <a:endParaRPr lang="en-US" altLang="zh-CN">
              <a:ea typeface="宋体" panose="02010600030101010101" pitchFamily="2" charset="-122"/>
            </a:endParaRPr>
          </a:p>
        </p:txBody>
      </p:sp>
      <p:sp>
        <p:nvSpPr>
          <p:cNvPr id="2" name="页脚占位符 1"/>
          <p:cNvSpPr>
            <a:spLocks noGrp="1"/>
          </p:cNvSpPr>
          <p:nvPr>
            <p:ph type="ftr" sz="quarter" idx="11"/>
          </p:nvPr>
        </p:nvSpPr>
        <p:spPr/>
        <p:txBody>
          <a:bodyPr/>
          <a:lstStyle/>
          <a:p>
            <a:pPr>
              <a:defRPr/>
            </a:pPr>
            <a:r>
              <a:rPr lang="en-US" smtClean="0"/>
              <a:t>Computer Networks, Chapter 3 The Data Link Layer</a:t>
            </a:r>
            <a:endParaRPr lang="en-US" dirty="0"/>
          </a:p>
        </p:txBody>
      </p:sp>
      <p:pic>
        <p:nvPicPr>
          <p:cNvPr id="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1325" y="1581320"/>
            <a:ext cx="3673475"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525" y="1581320"/>
            <a:ext cx="3673475"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2"/>
          <p:cNvCxnSpPr/>
          <p:nvPr/>
        </p:nvCxnSpPr>
        <p:spPr bwMode="auto">
          <a:xfrm>
            <a:off x="3963988" y="4962695"/>
            <a:ext cx="1217612" cy="6350"/>
          </a:xfrm>
          <a:prstGeom prst="straightConnector1">
            <a:avLst/>
          </a:prstGeom>
          <a:ln w="57150">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Checksum Example</a:t>
            </a:r>
            <a:endParaRPr lang="zh-CN" altLang="en-US" dirty="0"/>
          </a:p>
        </p:txBody>
      </p:sp>
      <p:sp>
        <p:nvSpPr>
          <p:cNvPr id="6" name="内容占位符 5"/>
          <p:cNvSpPr>
            <a:spLocks noGrp="1"/>
          </p:cNvSpPr>
          <p:nvPr>
            <p:ph idx="1"/>
          </p:nvPr>
        </p:nvSpPr>
        <p:spPr/>
        <p:txBody>
          <a:bodyPr/>
          <a:lstStyle/>
          <a:p>
            <a:r>
              <a:rPr lang="en-US" altLang="zh-CN" dirty="0">
                <a:ea typeface="宋体" panose="02010600030101010101" pitchFamily="2" charset="-122"/>
              </a:rPr>
              <a:t>Suppose the message is a list of five 4-bit numbers that we want to send to a destination. In addition to sending these numbers, we send the sum of the numbers. </a:t>
            </a:r>
            <a:endParaRPr lang="en-US" altLang="zh-CN" dirty="0" smtClean="0">
              <a:ea typeface="宋体" panose="02010600030101010101" pitchFamily="2" charset="-122"/>
            </a:endParaRPr>
          </a:p>
          <a:p>
            <a:r>
              <a:rPr lang="en-US" altLang="zh-CN" dirty="0" smtClean="0">
                <a:ea typeface="宋体" panose="02010600030101010101" pitchFamily="2" charset="-122"/>
              </a:rPr>
              <a:t>For </a:t>
            </a:r>
            <a:r>
              <a:rPr lang="en-US" altLang="zh-CN" dirty="0">
                <a:ea typeface="宋体" panose="02010600030101010101" pitchFamily="2" charset="-122"/>
              </a:rPr>
              <a:t>example, if the set of numbers is (7, 11, 12, 0, 6), we send (7, 11, 12, 0, 6, </a:t>
            </a:r>
            <a:r>
              <a:rPr lang="en-US" altLang="zh-CN" b="1" dirty="0">
                <a:solidFill>
                  <a:srgbClr val="FF0000"/>
                </a:solidFill>
                <a:ea typeface="宋体" panose="02010600030101010101" pitchFamily="2" charset="-122"/>
              </a:rPr>
              <a:t>36</a:t>
            </a:r>
            <a:r>
              <a:rPr lang="en-US" altLang="zh-CN" dirty="0">
                <a:ea typeface="宋体" panose="02010600030101010101" pitchFamily="2" charset="-122"/>
              </a:rPr>
              <a:t>), where </a:t>
            </a:r>
            <a:r>
              <a:rPr lang="en-US" altLang="zh-CN" b="1" dirty="0">
                <a:solidFill>
                  <a:srgbClr val="FF0000"/>
                </a:solidFill>
                <a:ea typeface="宋体" panose="02010600030101010101" pitchFamily="2" charset="-122"/>
              </a:rPr>
              <a:t>36</a:t>
            </a:r>
            <a:r>
              <a:rPr lang="en-US" altLang="zh-CN" dirty="0">
                <a:ea typeface="宋体" panose="02010600030101010101" pitchFamily="2" charset="-122"/>
              </a:rPr>
              <a:t> is the sum of the original numbers. </a:t>
            </a:r>
            <a:endParaRPr lang="en-US" altLang="zh-CN" dirty="0" smtClean="0">
              <a:ea typeface="宋体" panose="02010600030101010101" pitchFamily="2" charset="-122"/>
            </a:endParaRPr>
          </a:p>
          <a:p>
            <a:r>
              <a:rPr lang="en-US" altLang="zh-CN" dirty="0" smtClean="0">
                <a:ea typeface="宋体" panose="02010600030101010101" pitchFamily="2" charset="-122"/>
              </a:rPr>
              <a:t>The </a:t>
            </a:r>
            <a:r>
              <a:rPr lang="en-US" altLang="zh-CN" dirty="0">
                <a:ea typeface="宋体" panose="02010600030101010101" pitchFamily="2" charset="-122"/>
              </a:rPr>
              <a:t>decimal number 36 in binary is (100100)2. To change it to a 4-bit number we add the extra leftmost bit to the right four bits as shown below.</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Computer Networks, Chapter 3 The Data Link Layer</a:t>
            </a:r>
            <a:endParaRPr lang="en-US" altLang="zh-CN" i="0"/>
          </a:p>
        </p:txBody>
      </p:sp>
      <p:grpSp>
        <p:nvGrpSpPr>
          <p:cNvPr id="7" name="Group 3"/>
          <p:cNvGrpSpPr/>
          <p:nvPr/>
        </p:nvGrpSpPr>
        <p:grpSpPr bwMode="auto">
          <a:xfrm>
            <a:off x="1463675" y="5096378"/>
            <a:ext cx="6216650" cy="857250"/>
            <a:chOff x="1359694" y="2609850"/>
            <a:chExt cx="6217920" cy="856543"/>
          </a:xfrm>
        </p:grpSpPr>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59694" y="2609850"/>
              <a:ext cx="6171429" cy="85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ChangeArrowheads="1"/>
            </p:cNvSpPr>
            <p:nvPr/>
          </p:nvSpPr>
          <p:spPr bwMode="auto">
            <a:xfrm>
              <a:off x="1359694" y="2801057"/>
              <a:ext cx="6217920" cy="548640"/>
            </a:xfrm>
            <a:prstGeom prst="rect">
              <a:avLst/>
            </a:prstGeom>
            <a:noFill/>
            <a:ln w="57150"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Checksum Example (cont.)</a:t>
            </a:r>
            <a:endParaRPr lang="zh-CN" altLang="en-US" dirty="0"/>
          </a:p>
        </p:txBody>
      </p:sp>
      <p:sp>
        <p:nvSpPr>
          <p:cNvPr id="6" name="内容占位符 5"/>
          <p:cNvSpPr>
            <a:spLocks noGrp="1"/>
          </p:cNvSpPr>
          <p:nvPr>
            <p:ph idx="1"/>
          </p:nvPr>
        </p:nvSpPr>
        <p:spPr/>
        <p:txBody>
          <a:bodyPr/>
          <a:lstStyle/>
          <a:p>
            <a:r>
              <a:rPr lang="en-US" altLang="zh-CN" dirty="0" smtClean="0">
                <a:ea typeface="宋体" panose="02010600030101010101" pitchFamily="2" charset="-122"/>
              </a:rPr>
              <a:t>The </a:t>
            </a:r>
            <a:r>
              <a:rPr lang="en-US" altLang="zh-CN" dirty="0">
                <a:ea typeface="宋体" panose="02010600030101010101" pitchFamily="2" charset="-122"/>
              </a:rPr>
              <a:t>sender adds all five numbers in one’s complement to get the sum = 6. </a:t>
            </a:r>
            <a:r>
              <a:rPr lang="en-US" altLang="zh-CN" dirty="0" smtClean="0">
                <a:ea typeface="宋体" panose="02010600030101010101" pitchFamily="2" charset="-122"/>
              </a:rPr>
              <a:t>The </a:t>
            </a:r>
            <a:r>
              <a:rPr lang="en-US" altLang="zh-CN" dirty="0">
                <a:ea typeface="宋体" panose="02010600030101010101" pitchFamily="2" charset="-122"/>
              </a:rPr>
              <a:t>sender then complements the result to get the checksum = </a:t>
            </a:r>
            <a:r>
              <a:rPr lang="en-US" altLang="zh-CN" dirty="0">
                <a:solidFill>
                  <a:srgbClr val="FF0000"/>
                </a:solidFill>
                <a:ea typeface="宋体" panose="02010600030101010101" pitchFamily="2" charset="-122"/>
              </a:rPr>
              <a:t>9</a:t>
            </a:r>
            <a:r>
              <a:rPr lang="en-US" altLang="zh-CN" dirty="0">
                <a:ea typeface="宋体" panose="02010600030101010101" pitchFamily="2" charset="-122"/>
              </a:rPr>
              <a:t>, which is 15 − 6. </a:t>
            </a:r>
            <a:endParaRPr lang="en-US" altLang="zh-CN" dirty="0" smtClean="0">
              <a:ea typeface="宋体" panose="02010600030101010101" pitchFamily="2" charset="-122"/>
            </a:endParaRPr>
          </a:p>
          <a:p>
            <a:pPr algn="just"/>
            <a:r>
              <a:rPr lang="en-US" altLang="zh-CN" dirty="0" smtClean="0">
                <a:ea typeface="宋体" panose="02010600030101010101" pitchFamily="2" charset="-122"/>
              </a:rPr>
              <a:t>Note </a:t>
            </a:r>
            <a:r>
              <a:rPr lang="en-US" altLang="zh-CN" dirty="0">
                <a:ea typeface="宋体" panose="02010600030101010101" pitchFamily="2" charset="-122"/>
              </a:rPr>
              <a:t>that 6 = (0110)2 and </a:t>
            </a:r>
            <a:r>
              <a:rPr lang="en-US" altLang="zh-CN" dirty="0" smtClean="0">
                <a:solidFill>
                  <a:srgbClr val="FF0000"/>
                </a:solidFill>
                <a:ea typeface="宋体" panose="02010600030101010101" pitchFamily="2" charset="-122"/>
              </a:rPr>
              <a:t>9</a:t>
            </a:r>
            <a:r>
              <a:rPr lang="en-US" altLang="zh-CN" dirty="0" smtClean="0">
                <a:ea typeface="宋体" panose="02010600030101010101" pitchFamily="2" charset="-122"/>
              </a:rPr>
              <a:t> </a:t>
            </a:r>
            <a:r>
              <a:rPr lang="en-US" altLang="zh-CN" dirty="0">
                <a:ea typeface="宋体" panose="02010600030101010101" pitchFamily="2" charset="-122"/>
              </a:rPr>
              <a:t>= (1001)2; they are complements of each other. </a:t>
            </a:r>
            <a:endParaRPr lang="en-US" altLang="zh-CN" dirty="0" smtClean="0">
              <a:ea typeface="宋体" panose="02010600030101010101" pitchFamily="2" charset="-122"/>
            </a:endParaRPr>
          </a:p>
          <a:p>
            <a:pPr algn="just"/>
            <a:r>
              <a:rPr lang="en-US" altLang="zh-CN" dirty="0" smtClean="0">
                <a:ea typeface="宋体" panose="02010600030101010101" pitchFamily="2" charset="-122"/>
              </a:rPr>
              <a:t>The </a:t>
            </a:r>
            <a:r>
              <a:rPr lang="en-US" altLang="zh-CN" dirty="0">
                <a:ea typeface="宋体" panose="02010600030101010101" pitchFamily="2" charset="-122"/>
              </a:rPr>
              <a:t>sender sends the five data numbers and the checksum (7, 11, 12, 0, 6, </a:t>
            </a:r>
            <a:r>
              <a:rPr lang="en-US" altLang="zh-CN" dirty="0">
                <a:solidFill>
                  <a:srgbClr val="FF0000"/>
                </a:solidFill>
                <a:ea typeface="宋体" panose="02010600030101010101" pitchFamily="2" charset="-122"/>
              </a:rPr>
              <a:t>9</a:t>
            </a:r>
            <a:r>
              <a:rPr lang="en-US" altLang="zh-CN" dirty="0">
                <a:ea typeface="宋体" panose="02010600030101010101" pitchFamily="2" charset="-122"/>
              </a:rPr>
              <a:t>). </a:t>
            </a:r>
            <a:endParaRPr lang="en-US" altLang="zh-CN" dirty="0" smtClean="0">
              <a:ea typeface="宋体" panose="02010600030101010101" pitchFamily="2" charset="-122"/>
            </a:endParaRPr>
          </a:p>
          <a:p>
            <a:pPr algn="just"/>
            <a:r>
              <a:rPr lang="en-US" altLang="zh-CN" dirty="0" smtClean="0">
                <a:ea typeface="宋体" panose="02010600030101010101" pitchFamily="2" charset="-122"/>
              </a:rPr>
              <a:t>If </a:t>
            </a:r>
            <a:r>
              <a:rPr lang="en-US" altLang="zh-CN" dirty="0">
                <a:ea typeface="宋体" panose="02010600030101010101" pitchFamily="2" charset="-122"/>
              </a:rPr>
              <a:t>there is no corruption in transmission, the receiver receives (7, 11, 12, 0, 6, </a:t>
            </a:r>
            <a:r>
              <a:rPr lang="en-US" altLang="zh-CN" dirty="0">
                <a:solidFill>
                  <a:srgbClr val="FF0000"/>
                </a:solidFill>
                <a:ea typeface="宋体" panose="02010600030101010101" pitchFamily="2" charset="-122"/>
              </a:rPr>
              <a:t>9</a:t>
            </a:r>
            <a:r>
              <a:rPr lang="en-US" altLang="zh-CN" dirty="0">
                <a:ea typeface="宋体" panose="02010600030101010101" pitchFamily="2" charset="-122"/>
              </a:rPr>
              <a:t>) and adds them in one’s complement to get </a:t>
            </a:r>
            <a:r>
              <a:rPr lang="en-US" altLang="zh-CN" dirty="0" smtClean="0">
                <a:ea typeface="宋体" panose="02010600030101010101" pitchFamily="2" charset="-122"/>
              </a:rPr>
              <a:t>15.</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Computer Networks, Chapter 3 The Data Link Layer</a:t>
            </a:r>
            <a:endParaRPr lang="en-US" altLang="zh-CN" i="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smtClean="0">
                <a:ea typeface="宋体" panose="02010600030101010101" pitchFamily="2" charset="-122"/>
              </a:rPr>
              <a:t>Nodes and Links</a:t>
            </a:r>
            <a:endParaRPr lang="zh-CN" altLang="en-US" smtClean="0">
              <a:ea typeface="宋体" panose="02010600030101010101" pitchFamily="2" charset="-122"/>
            </a:endParaRPr>
          </a:p>
        </p:txBody>
      </p:sp>
      <p:sp>
        <p:nvSpPr>
          <p:cNvPr id="11267" name="内容占位符 2"/>
          <p:cNvSpPr>
            <a:spLocks noGrp="1"/>
          </p:cNvSpPr>
          <p:nvPr>
            <p:ph idx="1"/>
          </p:nvPr>
        </p:nvSpPr>
        <p:spPr>
          <a:xfrm>
            <a:off x="1381125" y="1990725"/>
            <a:ext cx="7315200" cy="4019550"/>
          </a:xfrm>
        </p:spPr>
        <p:txBody>
          <a:bodyPr/>
          <a:lstStyle/>
          <a:p>
            <a:endParaRPr lang="zh-CN" altLang="en-US" smtClean="0">
              <a:ea typeface="宋体" panose="02010600030101010101" pitchFamily="2" charset="-122"/>
            </a:endParaRPr>
          </a:p>
        </p:txBody>
      </p:sp>
      <p:sp>
        <p:nvSpPr>
          <p:cNvPr id="11268"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a:p>
        </p:txBody>
      </p:sp>
      <p:pic>
        <p:nvPicPr>
          <p:cNvPr id="1126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7350" y="2149475"/>
            <a:ext cx="830897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sz="3200" dirty="0" smtClean="0"/>
              <a:t>Calculation procedure of the previous example</a:t>
            </a:r>
            <a:endParaRPr lang="zh-CN" altLang="en-US" sz="3200" dirty="0"/>
          </a:p>
        </p:txBody>
      </p:sp>
      <p:sp>
        <p:nvSpPr>
          <p:cNvPr id="9" name="内容占位符 8"/>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ltLang="zh-CN" smtClean="0"/>
              <a:t>Computer Networks, Chapter 3 The Data Link Layer</a:t>
            </a:r>
            <a:endParaRPr lang="en-US" altLang="zh-CN" i="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2900" y="2286000"/>
            <a:ext cx="31305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2275" y="2286000"/>
            <a:ext cx="31083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450" y="4495800"/>
            <a:ext cx="20224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z="3200" dirty="0" smtClean="0"/>
              <a:t>Procedure to calculate the traditional checksum</a:t>
            </a:r>
            <a:endParaRPr lang="zh-CN" altLang="en-US" sz="3200" dirty="0"/>
          </a:p>
        </p:txBody>
      </p:sp>
      <p:sp>
        <p:nvSpPr>
          <p:cNvPr id="6" name="内容占位符 5"/>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ltLang="zh-CN" smtClean="0"/>
              <a:t>Computer Networks, Chapter 3 The Data Link Layer</a:t>
            </a:r>
            <a:endParaRPr lang="en-US" altLang="zh-CN" i="0"/>
          </a:p>
        </p:txBody>
      </p:sp>
      <p:grpSp>
        <p:nvGrpSpPr>
          <p:cNvPr id="7" name="Group 1"/>
          <p:cNvGrpSpPr/>
          <p:nvPr/>
        </p:nvGrpSpPr>
        <p:grpSpPr bwMode="auto">
          <a:xfrm>
            <a:off x="338138" y="2133600"/>
            <a:ext cx="8431212" cy="3103563"/>
            <a:chOff x="337463" y="2133600"/>
            <a:chExt cx="8432616" cy="3103099"/>
          </a:xfrm>
        </p:grpSpPr>
        <p:pic>
          <p:nvPicPr>
            <p:cNvPr id="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7463" y="2133600"/>
              <a:ext cx="8432616" cy="310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7"/>
            <p:cNvSpPr>
              <a:spLocks noChangeArrowheads="1"/>
            </p:cNvSpPr>
            <p:nvPr/>
          </p:nvSpPr>
          <p:spPr bwMode="auto">
            <a:xfrm>
              <a:off x="381000" y="2133600"/>
              <a:ext cx="8138160" cy="3017520"/>
            </a:xfrm>
            <a:prstGeom prst="rect">
              <a:avLst/>
            </a:prstGeom>
            <a:noFill/>
            <a:ln w="101600" algn="ctr">
              <a:solidFill>
                <a:srgbClr val="0000CC"/>
              </a:solidFill>
              <a:rou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143000"/>
          </a:xfrm>
        </p:spPr>
        <p:txBody>
          <a:bodyPr/>
          <a:lstStyle/>
          <a:p>
            <a:r>
              <a:rPr lang="en-US" altLang="zh-CN" sz="3200" dirty="0" smtClean="0"/>
              <a:t>Algorithm to calculate the traditional checksum</a:t>
            </a:r>
            <a:endParaRPr lang="zh-CN" altLang="en-US" sz="3200"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smtClean="0"/>
              <a:t>Computer Networks, Chapter 3 The Data Link Layer</a:t>
            </a:r>
            <a:endParaRPr lang="en-US" altLang="zh-CN" i="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28975" y="828675"/>
            <a:ext cx="55054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737" y="2263775"/>
            <a:ext cx="2771775"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z="3200" dirty="0" smtClean="0"/>
              <a:t>Problems of the traditional checksum calculation</a:t>
            </a:r>
            <a:endParaRPr lang="zh-CN" altLang="en-US" sz="3200" dirty="0"/>
          </a:p>
        </p:txBody>
      </p:sp>
      <p:sp>
        <p:nvSpPr>
          <p:cNvPr id="6" name="内容占位符 5"/>
          <p:cNvSpPr>
            <a:spLocks noGrp="1"/>
          </p:cNvSpPr>
          <p:nvPr>
            <p:ph idx="1"/>
          </p:nvPr>
        </p:nvSpPr>
        <p:spPr/>
        <p:txBody>
          <a:bodyPr/>
          <a:lstStyle/>
          <a:p>
            <a:pPr algn="just"/>
            <a:r>
              <a:rPr lang="en-US" altLang="zh-CN" dirty="0" smtClean="0">
                <a:ea typeface="宋体" panose="02010600030101010101" pitchFamily="2" charset="-122"/>
              </a:rPr>
              <a:t>If </a:t>
            </a:r>
            <a:r>
              <a:rPr lang="en-US" altLang="zh-CN" dirty="0">
                <a:ea typeface="宋体" panose="02010600030101010101" pitchFamily="2" charset="-122"/>
              </a:rPr>
              <a:t>two 16-bit items are transposed in transmission, the checksum cannot catch this error. </a:t>
            </a:r>
            <a:endParaRPr lang="en-US" altLang="zh-CN" dirty="0" smtClean="0">
              <a:ea typeface="宋体" panose="02010600030101010101" pitchFamily="2" charset="-122"/>
            </a:endParaRPr>
          </a:p>
          <a:p>
            <a:pPr algn="just"/>
            <a:r>
              <a:rPr lang="en-US" altLang="zh-CN" dirty="0" smtClean="0">
                <a:ea typeface="宋体" panose="02010600030101010101" pitchFamily="2" charset="-122"/>
              </a:rPr>
              <a:t>The </a:t>
            </a:r>
            <a:r>
              <a:rPr lang="en-US" altLang="zh-CN" dirty="0">
                <a:ea typeface="宋体" panose="02010600030101010101" pitchFamily="2" charset="-122"/>
              </a:rPr>
              <a:t>reason is that the traditional checksum is not weighted: it treats each data item equally. </a:t>
            </a:r>
            <a:endParaRPr lang="en-US" altLang="zh-CN" dirty="0" smtClean="0">
              <a:ea typeface="宋体" panose="02010600030101010101" pitchFamily="2" charset="-122"/>
            </a:endParaRPr>
          </a:p>
          <a:p>
            <a:pPr algn="just"/>
            <a:r>
              <a:rPr lang="en-US" altLang="zh-CN" dirty="0" smtClean="0">
                <a:ea typeface="宋体" panose="02010600030101010101" pitchFamily="2" charset="-122"/>
              </a:rPr>
              <a:t>In </a:t>
            </a:r>
            <a:r>
              <a:rPr lang="en-US" altLang="zh-CN" dirty="0">
                <a:ea typeface="宋体" panose="02010600030101010101" pitchFamily="2" charset="-122"/>
              </a:rPr>
              <a:t>other words, the order of data items is immaterial to the calculation. </a:t>
            </a:r>
            <a:endParaRPr lang="en-US" altLang="zh-CN" dirty="0" smtClean="0">
              <a:ea typeface="宋体" panose="02010600030101010101" pitchFamily="2" charset="-122"/>
            </a:endParaRPr>
          </a:p>
          <a:p>
            <a:pPr algn="just"/>
            <a:r>
              <a:rPr lang="en-US" altLang="zh-CN" dirty="0" smtClean="0">
                <a:ea typeface="宋体" panose="02010600030101010101" pitchFamily="2" charset="-122"/>
              </a:rPr>
              <a:t>Several </a:t>
            </a:r>
            <a:r>
              <a:rPr lang="en-US" altLang="zh-CN" dirty="0">
                <a:ea typeface="宋体" panose="02010600030101010101" pitchFamily="2" charset="-122"/>
              </a:rPr>
              <a:t>approaches have been used to prevent this </a:t>
            </a:r>
            <a:r>
              <a:rPr lang="en-US" altLang="zh-CN" dirty="0" smtClean="0">
                <a:ea typeface="宋体" panose="02010600030101010101" pitchFamily="2" charset="-122"/>
              </a:rPr>
              <a:t>problem, such as </a:t>
            </a:r>
            <a:r>
              <a:rPr lang="en-US" altLang="zh-CN" dirty="0">
                <a:ea typeface="宋体" panose="02010600030101010101" pitchFamily="2" charset="-122"/>
              </a:rPr>
              <a:t>Fletcher and Adler.</a:t>
            </a:r>
            <a:endParaRPr lang="en-US" altLang="zh-CN" dirty="0">
              <a:ea typeface="宋体" panose="02010600030101010101" pitchFamily="2" charset="-122"/>
            </a:endParaRPr>
          </a:p>
        </p:txBody>
      </p:sp>
      <p:sp>
        <p:nvSpPr>
          <p:cNvPr id="4" name="页脚占位符 3"/>
          <p:cNvSpPr>
            <a:spLocks noGrp="1"/>
          </p:cNvSpPr>
          <p:nvPr>
            <p:ph type="ftr" sz="quarter" idx="11"/>
          </p:nvPr>
        </p:nvSpPr>
        <p:spPr/>
        <p:txBody>
          <a:bodyPr/>
          <a:lstStyle/>
          <a:p>
            <a:pPr>
              <a:defRPr/>
            </a:pPr>
            <a:r>
              <a:rPr lang="en-US" altLang="zh-CN" smtClean="0"/>
              <a:t>Computer Networks, Chapter 3 The Data Link Layer</a:t>
            </a:r>
            <a:endParaRPr lang="en-US" altLang="zh-CN" i="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Algorithm to calculate an 8-bit Fletcher checksum</a:t>
            </a:r>
            <a:endParaRPr lang="zh-CN" altLang="en-US" sz="3200"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smtClean="0"/>
              <a:t>Computer Networks, Chapter 3 The Data Link Layer</a:t>
            </a:r>
            <a:endParaRPr lang="en-US" altLang="zh-CN" i="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313" y="1412875"/>
            <a:ext cx="8207375"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Algorithm to calculate an Adler checksum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smtClean="0"/>
              <a:t>Computer Networks, Chapter 3 The Data Link Layer</a:t>
            </a:r>
            <a:endParaRPr lang="en-US" altLang="zh-CN" i="0"/>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295400"/>
            <a:ext cx="8113712" cy="453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Cyclic codes</a:t>
            </a:r>
            <a:endParaRPr lang="zh-CN" altLang="en-US" dirty="0"/>
          </a:p>
        </p:txBody>
      </p:sp>
      <p:sp>
        <p:nvSpPr>
          <p:cNvPr id="6" name="内容占位符 5"/>
          <p:cNvSpPr>
            <a:spLocks noGrp="1"/>
          </p:cNvSpPr>
          <p:nvPr>
            <p:ph idx="1"/>
          </p:nvPr>
        </p:nvSpPr>
        <p:spPr/>
        <p:txBody>
          <a:bodyPr/>
          <a:lstStyle/>
          <a:p>
            <a:r>
              <a:rPr lang="en-US" altLang="zh-CN" dirty="0">
                <a:solidFill>
                  <a:srgbClr val="0000FF"/>
                </a:solidFill>
              </a:rPr>
              <a:t>Cyclic codes </a:t>
            </a:r>
            <a:r>
              <a:rPr lang="en-US" altLang="zh-CN" dirty="0"/>
              <a:t>are special linear block codes with one extra property. </a:t>
            </a:r>
            <a:endParaRPr lang="en-US" altLang="zh-CN" dirty="0" smtClean="0"/>
          </a:p>
          <a:p>
            <a:r>
              <a:rPr lang="en-US" altLang="zh-CN" dirty="0" smtClean="0"/>
              <a:t>In </a:t>
            </a:r>
            <a:r>
              <a:rPr lang="en-US" altLang="zh-CN" dirty="0"/>
              <a:t>a cyclic code, if a </a:t>
            </a:r>
            <a:r>
              <a:rPr lang="en-US" altLang="zh-CN" dirty="0" err="1"/>
              <a:t>codeword</a:t>
            </a:r>
            <a:r>
              <a:rPr lang="en-US" altLang="zh-CN" dirty="0"/>
              <a:t> is cyclically shifted (rotated), the result is another </a:t>
            </a:r>
            <a:r>
              <a:rPr lang="en-US" altLang="zh-CN" dirty="0" err="1"/>
              <a:t>codeword</a:t>
            </a:r>
            <a:r>
              <a:rPr lang="en-US" altLang="zh-CN" dirty="0"/>
              <a:t>. </a:t>
            </a:r>
            <a:endParaRPr lang="en-US" altLang="zh-CN" dirty="0" smtClean="0"/>
          </a:p>
          <a:p>
            <a:r>
              <a:rPr lang="en-US" altLang="zh-CN" dirty="0" smtClean="0"/>
              <a:t>For </a:t>
            </a:r>
            <a:r>
              <a:rPr lang="en-US" altLang="zh-CN" dirty="0"/>
              <a:t>example, if 1011000 is a </a:t>
            </a:r>
            <a:r>
              <a:rPr lang="en-US" altLang="zh-CN" dirty="0" err="1"/>
              <a:t>codeword</a:t>
            </a:r>
            <a:r>
              <a:rPr lang="en-US" altLang="zh-CN" dirty="0"/>
              <a:t> and we cyclically left-shift, then 0110001 is also a </a:t>
            </a:r>
            <a:r>
              <a:rPr lang="en-US" altLang="zh-CN" dirty="0" err="1"/>
              <a:t>codeword</a:t>
            </a:r>
            <a:r>
              <a:rPr lang="en-US" altLang="zh-CN" dirty="0" smtClean="0"/>
              <a:t>.</a:t>
            </a:r>
            <a:endParaRPr lang="en-US" altLang="zh-CN" dirty="0" smtClean="0"/>
          </a:p>
          <a:p>
            <a:r>
              <a:rPr lang="en-US" altLang="zh-CN" dirty="0" smtClean="0">
                <a:solidFill>
                  <a:srgbClr val="0000FF"/>
                </a:solidFill>
                <a:ea typeface="宋体" panose="02010600030101010101" pitchFamily="2" charset="-122"/>
              </a:rPr>
              <a:t>Cyclic </a:t>
            </a:r>
            <a:r>
              <a:rPr lang="en-US" altLang="zh-CN" dirty="0">
                <a:solidFill>
                  <a:srgbClr val="0000FF"/>
                </a:solidFill>
                <a:ea typeface="宋体" panose="02010600030101010101" pitchFamily="2" charset="-122"/>
              </a:rPr>
              <a:t>R</a:t>
            </a:r>
            <a:r>
              <a:rPr lang="en-US" altLang="zh-CN" dirty="0" smtClean="0">
                <a:solidFill>
                  <a:srgbClr val="0000FF"/>
                </a:solidFill>
                <a:ea typeface="宋体" panose="02010600030101010101" pitchFamily="2" charset="-122"/>
              </a:rPr>
              <a:t>edundancy </a:t>
            </a:r>
            <a:r>
              <a:rPr lang="en-US" altLang="zh-CN" dirty="0">
                <a:solidFill>
                  <a:srgbClr val="0000FF"/>
                </a:solidFill>
                <a:ea typeface="宋体" panose="02010600030101010101" pitchFamily="2" charset="-122"/>
              </a:rPr>
              <a:t>C</a:t>
            </a:r>
            <a:r>
              <a:rPr lang="en-US" altLang="zh-CN" dirty="0" smtClean="0">
                <a:solidFill>
                  <a:srgbClr val="0000FF"/>
                </a:solidFill>
                <a:ea typeface="宋体" panose="02010600030101010101" pitchFamily="2" charset="-122"/>
              </a:rPr>
              <a:t>heck</a:t>
            </a:r>
            <a:r>
              <a:rPr lang="en-US" altLang="zh-CN" dirty="0" smtClean="0">
                <a:ea typeface="宋体" panose="02010600030101010101" pitchFamily="2" charset="-122"/>
              </a:rPr>
              <a:t> </a:t>
            </a:r>
            <a:r>
              <a:rPr lang="en-US" altLang="zh-CN" dirty="0">
                <a:ea typeface="宋体" panose="02010600030101010101" pitchFamily="2" charset="-122"/>
              </a:rPr>
              <a:t>(CRC), which is used in networks such as LANs and WANs. </a:t>
            </a:r>
            <a:r>
              <a:rPr lang="en-US" altLang="zh-CN" dirty="0" smtClean="0">
                <a:ea typeface="宋体" panose="02010600030101010101" pitchFamily="2" charset="-122"/>
              </a:rPr>
              <a:t> It adds </a:t>
            </a:r>
            <a:r>
              <a:rPr lang="en-US" altLang="zh-CN" dirty="0">
                <a:ea typeface="宋体" panose="02010600030101010101" pitchFamily="2" charset="-122"/>
              </a:rPr>
              <a:t>bits so that transmitted frame viewed as a polynomial is evenly divisible by a generator </a:t>
            </a:r>
            <a:r>
              <a:rPr lang="en-US" altLang="zh-CN" dirty="0" smtClean="0">
                <a:ea typeface="宋体" panose="02010600030101010101" pitchFamily="2" charset="-122"/>
              </a:rPr>
              <a:t>polynomial.</a:t>
            </a:r>
            <a:endParaRPr lang="en-US" altLang="zh-CN" dirty="0">
              <a:ea typeface="宋体" panose="02010600030101010101" pitchFamily="2" charset="-122"/>
            </a:endParaRPr>
          </a:p>
          <a:p>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r>
              <a:rPr lang="en-US" altLang="zh-CN" smtClean="0"/>
              <a:t>Computer Networks, Chapter 3 The Data Link Layer</a:t>
            </a:r>
            <a:endParaRPr lang="en-US" altLang="zh-CN" i="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zh-CN" dirty="0" smtClean="0">
                <a:ea typeface="宋体" panose="02010600030101010101" pitchFamily="2" charset="-122"/>
              </a:rPr>
              <a:t>Error Detection – CRCs</a:t>
            </a:r>
            <a:endParaRPr lang="en-US" altLang="zh-CN" dirty="0" smtClean="0">
              <a:ea typeface="宋体" panose="02010600030101010101" pitchFamily="2" charset="-122"/>
            </a:endParaRPr>
          </a:p>
        </p:txBody>
      </p:sp>
      <p:sp>
        <p:nvSpPr>
          <p:cNvPr id="36867" name="Content Placeholder 2"/>
          <p:cNvSpPr>
            <a:spLocks noGrp="1"/>
          </p:cNvSpPr>
          <p:nvPr>
            <p:ph idx="1"/>
          </p:nvPr>
        </p:nvSpPr>
        <p:spPr/>
        <p:txBody>
          <a:bodyPr/>
          <a:lstStyle/>
          <a:p>
            <a:endParaRPr lang="en-US" altLang="zh-CN" dirty="0" smtClean="0">
              <a:ea typeface="宋体" panose="02010600030101010101" pitchFamily="2" charset="-122"/>
            </a:endParaRPr>
          </a:p>
        </p:txBody>
      </p:sp>
      <p:sp>
        <p:nvSpPr>
          <p:cNvPr id="36868"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a:ea typeface="宋体" panose="02010600030101010101" pitchFamily="2" charset="-122"/>
            </a:endParaRPr>
          </a:p>
        </p:txBody>
      </p:sp>
      <p:pic>
        <p:nvPicPr>
          <p:cNvPr id="3686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7975" y="1285522"/>
            <a:ext cx="59055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bwMode="auto">
          <a:xfrm>
            <a:off x="2571750" y="2009422"/>
            <a:ext cx="51435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2" name="Straight Arrow Connector 11"/>
          <p:cNvCxnSpPr/>
          <p:nvPr/>
        </p:nvCxnSpPr>
        <p:spPr bwMode="auto">
          <a:xfrm rot="16200000" flipH="1">
            <a:off x="2675731" y="5001066"/>
            <a:ext cx="344488" cy="342900"/>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36872" name="TextBox 12"/>
          <p:cNvSpPr txBox="1">
            <a:spLocks noChangeArrowheads="1"/>
          </p:cNvSpPr>
          <p:nvPr/>
        </p:nvSpPr>
        <p:spPr bwMode="auto">
          <a:xfrm>
            <a:off x="866775" y="1561747"/>
            <a:ext cx="1752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Start by adding 0s to frame and try dividing </a:t>
            </a:r>
            <a:endParaRPr lang="en-US" altLang="zh-CN" sz="1800">
              <a:ea typeface="宋体" panose="02010600030101010101" pitchFamily="2" charset="-122"/>
            </a:endParaRPr>
          </a:p>
        </p:txBody>
      </p:sp>
      <p:sp>
        <p:nvSpPr>
          <p:cNvPr id="36873" name="TextBox 15"/>
          <p:cNvSpPr txBox="1">
            <a:spLocks noChangeArrowheads="1"/>
          </p:cNvSpPr>
          <p:nvPr/>
        </p:nvSpPr>
        <p:spPr bwMode="auto">
          <a:xfrm>
            <a:off x="857250" y="4333522"/>
            <a:ext cx="249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Offset by any reminder to make it evenly divisible</a:t>
            </a:r>
            <a:endParaRPr lang="en-US" altLang="zh-CN" sz="1800">
              <a:ea typeface="宋体" panose="02010600030101010101" pitchFamily="2" charset="-122"/>
            </a:endParaRPr>
          </a:p>
        </p:txBody>
      </p:sp>
      <p:sp>
        <p:nvSpPr>
          <p:cNvPr id="36874" name="Rectangle 16"/>
          <p:cNvSpPr>
            <a:spLocks noChangeArrowheads="1"/>
          </p:cNvSpPr>
          <p:nvPr/>
        </p:nvSpPr>
        <p:spPr bwMode="auto">
          <a:xfrm>
            <a:off x="5686425" y="1923697"/>
            <a:ext cx="676275" cy="161925"/>
          </a:xfrm>
          <a:prstGeom prst="rect">
            <a:avLst/>
          </a:prstGeom>
          <a:solidFill>
            <a:srgbClr val="FF2BD8">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36875" name="Rectangle 17"/>
          <p:cNvSpPr>
            <a:spLocks noChangeArrowheads="1"/>
          </p:cNvSpPr>
          <p:nvPr/>
        </p:nvSpPr>
        <p:spPr bwMode="auto">
          <a:xfrm>
            <a:off x="5676900" y="5447947"/>
            <a:ext cx="676275" cy="161925"/>
          </a:xfrm>
          <a:prstGeom prst="rect">
            <a:avLst/>
          </a:prstGeom>
          <a:solidFill>
            <a:srgbClr val="FF2BD8">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36876" name="Rectangle 18"/>
          <p:cNvSpPr>
            <a:spLocks noChangeArrowheads="1"/>
          </p:cNvSpPr>
          <p:nvPr/>
        </p:nvSpPr>
        <p:spPr bwMode="auto">
          <a:xfrm>
            <a:off x="5667375" y="5152672"/>
            <a:ext cx="676275" cy="161925"/>
          </a:xfrm>
          <a:prstGeom prst="rect">
            <a:avLst/>
          </a:prstGeom>
          <a:solidFill>
            <a:srgbClr val="FF2BD8">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Text Box 2"/>
          <p:cNvSpPr txBox="1">
            <a:spLocks noChangeArrowheads="1"/>
          </p:cNvSpPr>
          <p:nvPr/>
        </p:nvSpPr>
        <p:spPr bwMode="auto">
          <a:xfrm>
            <a:off x="1861433" y="218327"/>
            <a:ext cx="52116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3600" dirty="0">
                <a:solidFill>
                  <a:srgbClr val="FF0000"/>
                </a:solidFill>
                <a:ea typeface="宋体" panose="02010600030101010101" pitchFamily="2" charset="-122"/>
              </a:rPr>
              <a:t>Division in CRC encoder</a:t>
            </a:r>
            <a:endParaRPr lang="en-US" altLang="zh-CN" sz="3600" dirty="0">
              <a:solidFill>
                <a:srgbClr val="FF0000"/>
              </a:solidFill>
              <a:ea typeface="宋体" panose="02010600030101010101" pitchFamily="2" charset="-122"/>
            </a:endParaRPr>
          </a:p>
        </p:txBody>
      </p:sp>
      <p:pic>
        <p:nvPicPr>
          <p:cNvPr id="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1540042"/>
            <a:ext cx="7097713"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44730"/>
            <a:ext cx="2008188"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578642"/>
            <a:ext cx="26416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1"/>
          </p:nvPr>
        </p:nvSpPr>
        <p:spPr/>
        <p:txBody>
          <a:bodyPr/>
          <a:lstStyle/>
          <a:p>
            <a:r>
              <a:rPr lang="en-US" altLang="en-US" smtClean="0"/>
              <a:t>Computer Networks, Chapter 3 The Data Link Layer</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Text Box 2"/>
          <p:cNvSpPr txBox="1">
            <a:spLocks noChangeArrowheads="1"/>
          </p:cNvSpPr>
          <p:nvPr/>
        </p:nvSpPr>
        <p:spPr bwMode="auto">
          <a:xfrm>
            <a:off x="234243" y="333375"/>
            <a:ext cx="88280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3600" dirty="0">
                <a:solidFill>
                  <a:srgbClr val="FF0000"/>
                </a:solidFill>
                <a:ea typeface="宋体" panose="02010600030101010101" pitchFamily="2" charset="-122"/>
              </a:rPr>
              <a:t>Division in the CRC decoder for two cases</a:t>
            </a:r>
            <a:endParaRPr lang="en-US" altLang="zh-CN" sz="3600" dirty="0">
              <a:solidFill>
                <a:srgbClr val="FF0000"/>
              </a:solidFill>
              <a:ea typeface="宋体" panose="02010600030101010101" pitchFamily="2" charset="-122"/>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243" y="1106905"/>
            <a:ext cx="4122738"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243" y="1106905"/>
            <a:ext cx="4097338"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r>
              <a:rPr lang="en-US" altLang="en-US" smtClean="0"/>
              <a:t>Computer Networks, Chapter 3 The Data Link Layer</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en-US" altLang="zh-CN" smtClean="0">
                <a:ea typeface="宋体" panose="02010600030101010101" pitchFamily="2" charset="-122"/>
              </a:rPr>
              <a:t>Two Categories of Links</a:t>
            </a:r>
            <a:endParaRPr lang="zh-CN" altLang="en-US" smtClean="0">
              <a:ea typeface="宋体" panose="02010600030101010101" pitchFamily="2" charset="-122"/>
            </a:endParaRPr>
          </a:p>
        </p:txBody>
      </p:sp>
      <p:sp>
        <p:nvSpPr>
          <p:cNvPr id="12291" name="内容占位符 2"/>
          <p:cNvSpPr>
            <a:spLocks noGrp="1"/>
          </p:cNvSpPr>
          <p:nvPr>
            <p:ph idx="1"/>
          </p:nvPr>
        </p:nvSpPr>
        <p:spPr/>
        <p:txBody>
          <a:bodyPr/>
          <a:lstStyle/>
          <a:p>
            <a:pPr marL="342900" indent="-342900">
              <a:buFont typeface="Arial" panose="020B0604020202020204" pitchFamily="34" charset="0"/>
              <a:buChar char="•"/>
            </a:pPr>
            <a:r>
              <a:rPr lang="en-US" altLang="zh-CN" smtClean="0">
                <a:ea typeface="宋体" panose="02010600030101010101" pitchFamily="2" charset="-122"/>
              </a:rPr>
              <a:t>A </a:t>
            </a:r>
            <a:r>
              <a:rPr lang="en-US" altLang="zh-CN" b="1" i="1" smtClean="0">
                <a:solidFill>
                  <a:srgbClr val="0000FF"/>
                </a:solidFill>
                <a:ea typeface="宋体" panose="02010600030101010101" pitchFamily="2" charset="-122"/>
              </a:rPr>
              <a:t>point-to-point</a:t>
            </a:r>
            <a:r>
              <a:rPr lang="en-US" altLang="zh-CN" smtClean="0">
                <a:ea typeface="宋体" panose="02010600030101010101" pitchFamily="2" charset="-122"/>
              </a:rPr>
              <a:t> link uses the whole capacity of the medium.</a:t>
            </a:r>
            <a:endParaRPr lang="en-US" altLang="zh-CN" smtClean="0">
              <a:ea typeface="宋体" panose="02010600030101010101" pitchFamily="2" charset="-122"/>
            </a:endParaRPr>
          </a:p>
          <a:p>
            <a:pPr marL="800100" lvl="1" indent="-342900"/>
            <a:r>
              <a:rPr lang="en-US" altLang="zh-CN" smtClean="0">
                <a:ea typeface="宋体" panose="02010600030101010101" pitchFamily="2" charset="-122"/>
              </a:rPr>
              <a:t>dedicated to the two devices </a:t>
            </a:r>
            <a:endParaRPr lang="en-US" altLang="zh-CN" smtClean="0">
              <a:ea typeface="宋体" panose="02010600030101010101" pitchFamily="2" charset="-122"/>
            </a:endParaRPr>
          </a:p>
          <a:p>
            <a:pPr marL="800100" lvl="1" indent="-342900"/>
            <a:r>
              <a:rPr lang="en-US" altLang="zh-CN" smtClean="0">
                <a:ea typeface="宋体" panose="02010600030101010101" pitchFamily="2" charset="-122"/>
              </a:rPr>
              <a:t>E.g., when two friends use the traditional home phones to chat, they are using a point-to-point link;</a:t>
            </a:r>
            <a:endParaRPr lang="en-US" altLang="zh-CN" smtClean="0">
              <a:ea typeface="宋体" panose="02010600030101010101" pitchFamily="2" charset="-122"/>
            </a:endParaRPr>
          </a:p>
          <a:p>
            <a:pPr marL="342900" indent="-342900">
              <a:buFont typeface="Arial" panose="020B0604020202020204" pitchFamily="34" charset="0"/>
              <a:buChar char="•"/>
            </a:pPr>
            <a:r>
              <a:rPr lang="en-US" altLang="zh-CN" smtClean="0">
                <a:ea typeface="宋体" panose="02010600030101010101" pitchFamily="2" charset="-122"/>
              </a:rPr>
              <a:t>A </a:t>
            </a:r>
            <a:r>
              <a:rPr lang="en-US" altLang="zh-CN" b="1" i="1" smtClean="0">
                <a:solidFill>
                  <a:srgbClr val="0000FF"/>
                </a:solidFill>
                <a:ea typeface="宋体" panose="02010600030101010101" pitchFamily="2" charset="-122"/>
              </a:rPr>
              <a:t>broadcast</a:t>
            </a:r>
            <a:r>
              <a:rPr lang="en-US" altLang="zh-CN" smtClean="0">
                <a:ea typeface="宋体" panose="02010600030101010101" pitchFamily="2" charset="-122"/>
              </a:rPr>
              <a:t> link uses only part of the capacity of the link. </a:t>
            </a:r>
            <a:endParaRPr lang="en-US" altLang="zh-CN" smtClean="0">
              <a:ea typeface="宋体" panose="02010600030101010101" pitchFamily="2" charset="-122"/>
            </a:endParaRPr>
          </a:p>
          <a:p>
            <a:pPr marL="800100" lvl="1" indent="-342900"/>
            <a:r>
              <a:rPr lang="en-US" altLang="zh-CN" smtClean="0">
                <a:ea typeface="宋体" panose="02010600030101010101" pitchFamily="2" charset="-122"/>
              </a:rPr>
              <a:t>shared between several pairs of devices. </a:t>
            </a:r>
            <a:endParaRPr lang="en-US" altLang="zh-CN" smtClean="0">
              <a:ea typeface="宋体" panose="02010600030101010101" pitchFamily="2" charset="-122"/>
            </a:endParaRPr>
          </a:p>
          <a:p>
            <a:pPr marL="800100" lvl="1" indent="-342900"/>
            <a:r>
              <a:rPr lang="en-US" altLang="zh-CN" smtClean="0">
                <a:ea typeface="宋体" panose="02010600030101010101" pitchFamily="2" charset="-122"/>
              </a:rPr>
              <a:t>E.g., when the same two friends use their cellular phones, they are using a broadcast link (the air is shared among many cell phone users).</a:t>
            </a:r>
            <a:endParaRPr lang="zh-CN" altLang="en-US" smtClean="0">
              <a:ea typeface="宋体" panose="02010600030101010101" pitchFamily="2" charset="-122"/>
            </a:endParaRPr>
          </a:p>
        </p:txBody>
      </p:sp>
      <p:sp>
        <p:nvSpPr>
          <p:cNvPr id="12292"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zh-CN" smtClean="0">
                <a:ea typeface="宋体" panose="02010600030101010101" pitchFamily="2" charset="-122"/>
              </a:rPr>
              <a:t>Computer Networks, Chapter 3 The Data Link Layer</a:t>
            </a:r>
            <a:endParaRPr lang="en-US" altLang="zh-CN" i="0">
              <a:ea typeface="宋体" panose="02010600030101010101" pitchFamily="2"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Text Box 2"/>
          <p:cNvSpPr txBox="1">
            <a:spLocks noChangeArrowheads="1"/>
          </p:cNvSpPr>
          <p:nvPr/>
        </p:nvSpPr>
        <p:spPr bwMode="auto">
          <a:xfrm>
            <a:off x="433388" y="260350"/>
            <a:ext cx="82896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3600" dirty="0">
                <a:solidFill>
                  <a:srgbClr val="FF0000"/>
                </a:solidFill>
                <a:ea typeface="宋体" panose="02010600030101010101" pitchFamily="2" charset="-122"/>
              </a:rPr>
              <a:t>A polynomial to represent a binary word</a:t>
            </a:r>
            <a:endParaRPr lang="en-US" altLang="zh-CN" sz="3600" dirty="0">
              <a:solidFill>
                <a:srgbClr val="FF0000"/>
              </a:solidFill>
              <a:ea typeface="宋体" panose="02010600030101010101" pitchFamily="2" charset="-122"/>
            </a:endParaRPr>
          </a:p>
        </p:txBody>
      </p:sp>
      <p:pic>
        <p:nvPicPr>
          <p:cNvPr id="9246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981200"/>
            <a:ext cx="8848725"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r>
              <a:rPr lang="en-US" altLang="en-US" smtClean="0"/>
              <a:t>Computer Networks, Chapter 3 The Data Link Layer</a:t>
            </a:r>
            <a:endParaRPr lang="en-US"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Text Box 2"/>
          <p:cNvSpPr txBox="1">
            <a:spLocks noChangeArrowheads="1"/>
          </p:cNvSpPr>
          <p:nvPr/>
        </p:nvSpPr>
        <p:spPr bwMode="auto">
          <a:xfrm>
            <a:off x="1171019" y="340985"/>
            <a:ext cx="66479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3600" dirty="0">
                <a:solidFill>
                  <a:srgbClr val="FF0000"/>
                </a:solidFill>
                <a:ea typeface="宋体" panose="02010600030101010101" pitchFamily="2" charset="-122"/>
              </a:rPr>
              <a:t>CRC division using polynomials</a:t>
            </a:r>
            <a:endParaRPr lang="en-US" altLang="zh-CN" sz="3600" dirty="0">
              <a:solidFill>
                <a:srgbClr val="FF0000"/>
              </a:solidFill>
              <a:ea typeface="宋体" panose="02010600030101010101" pitchFamily="2" charset="-122"/>
            </a:endParaRPr>
          </a:p>
        </p:txBody>
      </p:sp>
      <p:pic>
        <p:nvPicPr>
          <p:cNvPr id="9267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6213" y="1524000"/>
            <a:ext cx="6097587" cy="429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r>
              <a:rPr lang="en-US" altLang="en-US" smtClean="0"/>
              <a:t>Computer Networks, Chapter 3 The Data Link Layer</a:t>
            </a:r>
            <a:endParaRPr lang="en-US"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r>
              <a:rPr lang="en-US" altLang="zh-CN">
                <a:ea typeface="宋体" panose="02010600030101010101" pitchFamily="2" charset="-122"/>
              </a:rPr>
              <a:t>Performance</a:t>
            </a:r>
            <a:endParaRPr lang="en-US" altLang="zh-CN">
              <a:ea typeface="宋体" panose="02010600030101010101" pitchFamily="2" charset="-122"/>
            </a:endParaRPr>
          </a:p>
        </p:txBody>
      </p:sp>
      <p:sp>
        <p:nvSpPr>
          <p:cNvPr id="928771" name="Rectangle 3"/>
          <p:cNvSpPr>
            <a:spLocks noGrp="1" noChangeArrowheads="1"/>
          </p:cNvSpPr>
          <p:nvPr>
            <p:ph type="body" idx="1"/>
          </p:nvPr>
        </p:nvSpPr>
        <p:spPr/>
        <p:txBody>
          <a:bodyPr/>
          <a:lstStyle/>
          <a:p>
            <a:pPr marL="342900" indent="-342900">
              <a:buFont typeface="Arial" panose="020B0604020202020204" pitchFamily="34" charset="0"/>
              <a:buChar char="•"/>
            </a:pPr>
            <a:r>
              <a:rPr lang="en-US" altLang="zh-CN" dirty="0">
                <a:ea typeface="宋体" panose="02010600030101010101" pitchFamily="2" charset="-122"/>
              </a:rPr>
              <a:t>In a cyclic code, those e(x) errors that are divisible by g(x) are not caught.</a:t>
            </a:r>
            <a:endParaRPr lang="en-US" altLang="zh-CN" dirty="0">
              <a:ea typeface="宋体" panose="02010600030101010101" pitchFamily="2" charset="-122"/>
            </a:endParaRPr>
          </a:p>
          <a:p>
            <a:pPr marL="342900" indent="-342900">
              <a:buFont typeface="Arial" panose="020B0604020202020204" pitchFamily="34" charset="0"/>
              <a:buChar char="•"/>
            </a:pPr>
            <a:r>
              <a:rPr lang="en-US" altLang="zh-CN" dirty="0">
                <a:ea typeface="宋体" panose="02010600030101010101" pitchFamily="2" charset="-122"/>
              </a:rPr>
              <a:t>If the generator has more than one term and the coefficient of x</a:t>
            </a:r>
            <a:r>
              <a:rPr lang="en-US" altLang="zh-CN" baseline="30000" dirty="0">
                <a:ea typeface="宋体" panose="02010600030101010101" pitchFamily="2" charset="-122"/>
              </a:rPr>
              <a:t>0</a:t>
            </a:r>
            <a:r>
              <a:rPr lang="en-US" altLang="zh-CN" dirty="0">
                <a:ea typeface="宋体" panose="02010600030101010101" pitchFamily="2" charset="-122"/>
              </a:rPr>
              <a:t> is 1, all single errors can be caught.</a:t>
            </a:r>
            <a:endParaRPr lang="en-US" altLang="zh-CN" dirty="0">
              <a:ea typeface="宋体" panose="02010600030101010101" pitchFamily="2" charset="-122"/>
            </a:endParaRPr>
          </a:p>
          <a:p>
            <a:pPr marL="342900" indent="-342900">
              <a:buFont typeface="Arial" panose="020B0604020202020204" pitchFamily="34" charset="0"/>
              <a:buChar char="•"/>
            </a:pPr>
            <a:r>
              <a:rPr lang="en-US" altLang="zh-CN" dirty="0">
                <a:ea typeface="宋体" panose="02010600030101010101" pitchFamily="2" charset="-122"/>
              </a:rPr>
              <a:t>A generator that contains a factor of </a:t>
            </a:r>
            <a:br>
              <a:rPr lang="en-US" altLang="zh-CN" dirty="0">
                <a:ea typeface="宋体" panose="02010600030101010101" pitchFamily="2" charset="-122"/>
              </a:rPr>
            </a:br>
            <a:r>
              <a:rPr lang="en-US" altLang="zh-CN" dirty="0">
                <a:ea typeface="宋体" panose="02010600030101010101" pitchFamily="2" charset="-122"/>
              </a:rPr>
              <a:t>x + 1 can detect all odd-numbered errors.</a:t>
            </a:r>
            <a:endParaRPr lang="en-US" altLang="zh-CN" dirty="0">
              <a:ea typeface="宋体" panose="02010600030101010101" pitchFamily="2" charset="-122"/>
            </a:endParaRPr>
          </a:p>
        </p:txBody>
      </p:sp>
      <p:sp>
        <p:nvSpPr>
          <p:cNvPr id="2" name="页脚占位符 1"/>
          <p:cNvSpPr>
            <a:spLocks noGrp="1"/>
          </p:cNvSpPr>
          <p:nvPr>
            <p:ph type="ftr" sz="quarter" idx="11"/>
          </p:nvPr>
        </p:nvSpPr>
        <p:spPr/>
        <p:txBody>
          <a:bodyPr/>
          <a:lstStyle/>
          <a:p>
            <a:pPr>
              <a:defRPr/>
            </a:pPr>
            <a:r>
              <a:rPr lang="en-US" smtClean="0"/>
              <a:t>Computer Networks, Chapter 3 The Data Link Layer</a:t>
            </a:r>
            <a:endParaRPr lang="en-US"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9241" y="4090737"/>
            <a:ext cx="52641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779" y="5157537"/>
            <a:ext cx="68230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p:txBody>
          <a:bodyPr/>
          <a:lstStyle/>
          <a:p>
            <a:r>
              <a:rPr lang="en-US" altLang="zh-CN">
                <a:ea typeface="宋体" panose="02010600030101010101" pitchFamily="2" charset="-122"/>
              </a:rPr>
              <a:t>Performance (contd.)</a:t>
            </a:r>
            <a:endParaRPr lang="en-US" altLang="zh-CN">
              <a:ea typeface="宋体" panose="02010600030101010101" pitchFamily="2" charset="-122"/>
            </a:endParaRPr>
          </a:p>
        </p:txBody>
      </p:sp>
      <p:sp>
        <p:nvSpPr>
          <p:cNvPr id="930819" name="Rectangle 3"/>
          <p:cNvSpPr>
            <a:spLocks noGrp="1" noChangeArrowheads="1"/>
          </p:cNvSpPr>
          <p:nvPr>
            <p:ph type="body" idx="1"/>
          </p:nvPr>
        </p:nvSpPr>
        <p:spPr/>
        <p:txBody>
          <a:bodyPr/>
          <a:lstStyle/>
          <a:p>
            <a:pPr marL="342900" indent="-342900">
              <a:buFont typeface="Arial" panose="020B0604020202020204" pitchFamily="34" charset="0"/>
              <a:buChar char="•"/>
            </a:pPr>
            <a:r>
              <a:rPr lang="en-US" altLang="zh-CN" dirty="0">
                <a:ea typeface="宋体" panose="02010600030101010101" pitchFamily="2" charset="-122"/>
              </a:rPr>
              <a:t>All burst errors with L ≤ r will </a:t>
            </a:r>
            <a:r>
              <a:rPr lang="en-US" altLang="zh-CN" dirty="0" smtClean="0">
                <a:ea typeface="宋体" panose="02010600030101010101" pitchFamily="2" charset="-122"/>
              </a:rPr>
              <a:t>be detected</a:t>
            </a:r>
            <a:r>
              <a:rPr lang="en-US" altLang="zh-CN" dirty="0">
                <a:ea typeface="宋体" panose="02010600030101010101" pitchFamily="2" charset="-122"/>
              </a:rPr>
              <a:t>.</a:t>
            </a:r>
            <a:endParaRPr lang="en-US" altLang="zh-CN" dirty="0">
              <a:ea typeface="宋体" panose="02010600030101010101" pitchFamily="2" charset="-122"/>
            </a:endParaRPr>
          </a:p>
          <a:p>
            <a:pPr marL="342900" indent="-342900">
              <a:buFont typeface="Arial" panose="020B0604020202020204" pitchFamily="34" charset="0"/>
              <a:buChar char="•"/>
            </a:pPr>
            <a:r>
              <a:rPr lang="en-US" altLang="zh-CN" dirty="0">
                <a:ea typeface="宋体" panose="02010600030101010101" pitchFamily="2" charset="-122"/>
              </a:rPr>
              <a:t>All burst errors with L = r + 1 will </a:t>
            </a:r>
            <a:r>
              <a:rPr lang="en-US" altLang="zh-CN" dirty="0" smtClean="0">
                <a:ea typeface="宋体" panose="02010600030101010101" pitchFamily="2" charset="-122"/>
              </a:rPr>
              <a:t>be </a:t>
            </a:r>
            <a:r>
              <a:rPr lang="en-US" altLang="zh-CN" dirty="0">
                <a:ea typeface="宋体" panose="02010600030101010101" pitchFamily="2" charset="-122"/>
              </a:rPr>
              <a:t>detected with probability 1 – (1/2)</a:t>
            </a:r>
            <a:r>
              <a:rPr lang="en-US" altLang="zh-CN" baseline="30000" dirty="0">
                <a:ea typeface="宋体" panose="02010600030101010101" pitchFamily="2" charset="-122"/>
              </a:rPr>
              <a:t>r–1</a:t>
            </a:r>
            <a:r>
              <a:rPr lang="en-US" altLang="zh-CN" dirty="0">
                <a:ea typeface="宋体" panose="02010600030101010101" pitchFamily="2" charset="-122"/>
              </a:rPr>
              <a:t>.</a:t>
            </a:r>
            <a:endParaRPr lang="en-US" altLang="zh-CN" dirty="0">
              <a:ea typeface="宋体" panose="02010600030101010101" pitchFamily="2" charset="-122"/>
            </a:endParaRPr>
          </a:p>
          <a:p>
            <a:pPr marL="342900" indent="-342900">
              <a:buFont typeface="Arial" panose="020B0604020202020204" pitchFamily="34" charset="0"/>
              <a:buChar char="•"/>
            </a:pPr>
            <a:r>
              <a:rPr lang="en-US" altLang="zh-CN" dirty="0">
                <a:ea typeface="宋体" panose="02010600030101010101" pitchFamily="2" charset="-122"/>
              </a:rPr>
              <a:t>All burst errors with L &gt; r + 1 will </a:t>
            </a:r>
            <a:r>
              <a:rPr lang="en-US" altLang="zh-CN" dirty="0" smtClean="0">
                <a:ea typeface="宋体" panose="02010600030101010101" pitchFamily="2" charset="-122"/>
              </a:rPr>
              <a:t>be </a:t>
            </a:r>
            <a:r>
              <a:rPr lang="en-US" altLang="zh-CN" dirty="0">
                <a:ea typeface="宋体" panose="02010600030101010101" pitchFamily="2" charset="-122"/>
              </a:rPr>
              <a:t>detected with probability 1 – (1/2)</a:t>
            </a:r>
            <a:r>
              <a:rPr lang="en-US" altLang="zh-CN" baseline="30000" dirty="0">
                <a:ea typeface="宋体" panose="02010600030101010101" pitchFamily="2" charset="-122"/>
              </a:rPr>
              <a:t>r</a:t>
            </a:r>
            <a:r>
              <a:rPr lang="en-US" altLang="zh-CN" dirty="0">
                <a:ea typeface="宋体" panose="02010600030101010101" pitchFamily="2" charset="-122"/>
              </a:rPr>
              <a:t>.</a:t>
            </a:r>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p:txBody>
      </p:sp>
      <p:sp>
        <p:nvSpPr>
          <p:cNvPr id="2" name="页脚占位符 1"/>
          <p:cNvSpPr>
            <a:spLocks noGrp="1"/>
          </p:cNvSpPr>
          <p:nvPr>
            <p:ph type="ftr" sz="quarter" idx="11"/>
          </p:nvPr>
        </p:nvSpPr>
        <p:spPr/>
        <p:txBody>
          <a:bodyPr/>
          <a:lstStyle/>
          <a:p>
            <a:pPr>
              <a:defRPr/>
            </a:pPr>
            <a:r>
              <a:rPr lang="en-US" smtClean="0"/>
              <a:t>Computer Networks, Chapter 3 The Data Link Layer</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ChangeArrowheads="1"/>
          </p:cNvSpPr>
          <p:nvPr/>
        </p:nvSpPr>
        <p:spPr bwMode="auto">
          <a:xfrm>
            <a:off x="228600" y="1077913"/>
            <a:ext cx="8686800" cy="18002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800" i="1">
                <a:latin typeface="Times New Roman" panose="02020603050405020304" pitchFamily="18" charset="0"/>
                <a:ea typeface="宋体" panose="02010600030101010101" pitchFamily="2" charset="-122"/>
              </a:rPr>
              <a:t>Which of the following g(x) values guarantees that a single-bit error is caught? For each case, what is the error that cannot be caught?</a:t>
            </a:r>
            <a:endParaRPr lang="en-US" altLang="zh-CN" sz="2800" i="1">
              <a:latin typeface="Times New Roman" panose="02020603050405020304" pitchFamily="18" charset="0"/>
              <a:ea typeface="宋体" panose="02010600030101010101" pitchFamily="2" charset="-122"/>
            </a:endParaRPr>
          </a:p>
          <a:p>
            <a:pPr eaLnBrk="0" hangingPunct="0"/>
            <a:r>
              <a:rPr lang="en-US" altLang="zh-CN" sz="2800" i="1">
                <a:solidFill>
                  <a:schemeClr val="hlink"/>
                </a:solidFill>
                <a:latin typeface="Times New Roman" panose="02020603050405020304" pitchFamily="18" charset="0"/>
                <a:ea typeface="宋体" panose="02010600030101010101" pitchFamily="2" charset="-122"/>
              </a:rPr>
              <a:t>a.</a:t>
            </a:r>
            <a:r>
              <a:rPr lang="en-US" altLang="zh-CN" sz="2800" i="1">
                <a:latin typeface="Times New Roman" panose="02020603050405020304" pitchFamily="18" charset="0"/>
                <a:ea typeface="宋体" panose="02010600030101010101" pitchFamily="2" charset="-122"/>
              </a:rPr>
              <a:t>  x +</a:t>
            </a:r>
            <a:r>
              <a:rPr lang="en-US" altLang="zh-CN" sz="2800">
                <a:latin typeface="Times New Roman" panose="02020603050405020304" pitchFamily="18" charset="0"/>
                <a:ea typeface="宋体" panose="02010600030101010101" pitchFamily="2" charset="-122"/>
              </a:rPr>
              <a:t> </a:t>
            </a:r>
            <a:r>
              <a:rPr lang="en-US" altLang="zh-CN" sz="2800" i="1">
                <a:latin typeface="Times New Roman" panose="02020603050405020304" pitchFamily="18" charset="0"/>
                <a:ea typeface="宋体" panose="02010600030101010101" pitchFamily="2" charset="-122"/>
              </a:rPr>
              <a:t>1</a:t>
            </a:r>
            <a:r>
              <a:rPr lang="en-US" altLang="zh-CN" sz="2800">
                <a:latin typeface="Times New Roman" panose="02020603050405020304" pitchFamily="18" charset="0"/>
                <a:ea typeface="宋体" panose="02010600030101010101" pitchFamily="2" charset="-122"/>
              </a:rPr>
              <a:t>       </a:t>
            </a:r>
            <a:r>
              <a:rPr lang="en-US" altLang="zh-CN" sz="2800" i="1">
                <a:solidFill>
                  <a:schemeClr val="hlink"/>
                </a:solidFill>
                <a:latin typeface="Times New Roman" panose="02020603050405020304" pitchFamily="18" charset="0"/>
                <a:ea typeface="宋体" panose="02010600030101010101" pitchFamily="2" charset="-122"/>
              </a:rPr>
              <a:t>b.</a:t>
            </a:r>
            <a:r>
              <a:rPr lang="en-US" altLang="zh-CN" sz="2800" i="1">
                <a:latin typeface="Times New Roman" panose="02020603050405020304" pitchFamily="18" charset="0"/>
                <a:ea typeface="宋体" panose="02010600030101010101" pitchFamily="2" charset="-122"/>
              </a:rPr>
              <a:t> x</a:t>
            </a:r>
            <a:r>
              <a:rPr lang="en-US" altLang="zh-CN" sz="2800" baseline="30000">
                <a:latin typeface="Times New Roman" panose="02020603050405020304" pitchFamily="18" charset="0"/>
                <a:ea typeface="宋体" panose="02010600030101010101" pitchFamily="2" charset="-122"/>
              </a:rPr>
              <a:t>3</a:t>
            </a:r>
            <a:r>
              <a:rPr lang="en-US" altLang="zh-CN" sz="2800">
                <a:latin typeface="Times New Roman" panose="02020603050405020304" pitchFamily="18" charset="0"/>
                <a:ea typeface="宋体" panose="02010600030101010101" pitchFamily="2" charset="-122"/>
              </a:rPr>
              <a:t>            </a:t>
            </a:r>
            <a:r>
              <a:rPr lang="en-US" altLang="zh-CN" sz="2800" i="1">
                <a:solidFill>
                  <a:schemeClr val="hlink"/>
                </a:solidFill>
                <a:latin typeface="Times New Roman" panose="02020603050405020304" pitchFamily="18" charset="0"/>
                <a:ea typeface="宋体" panose="02010600030101010101" pitchFamily="2" charset="-122"/>
              </a:rPr>
              <a:t>c.</a:t>
            </a:r>
            <a:r>
              <a:rPr lang="en-US" altLang="zh-CN" sz="2800" i="1">
                <a:latin typeface="Times New Roman" panose="02020603050405020304" pitchFamily="18" charset="0"/>
                <a:ea typeface="宋体" panose="02010600030101010101" pitchFamily="2" charset="-122"/>
              </a:rPr>
              <a:t> 1</a:t>
            </a:r>
            <a:endParaRPr lang="en-US" altLang="zh-CN" sz="2800" i="1">
              <a:latin typeface="Times New Roman" panose="02020603050405020304" pitchFamily="18" charset="0"/>
              <a:ea typeface="宋体" panose="02010600030101010101" pitchFamily="2" charset="-122"/>
            </a:endParaRPr>
          </a:p>
        </p:txBody>
      </p:sp>
      <p:sp>
        <p:nvSpPr>
          <p:cNvPr id="932867" name="Rectangle 3"/>
          <p:cNvSpPr>
            <a:spLocks noChangeArrowheads="1"/>
          </p:cNvSpPr>
          <p:nvPr/>
        </p:nvSpPr>
        <p:spPr bwMode="auto">
          <a:xfrm>
            <a:off x="228600" y="3014663"/>
            <a:ext cx="8686800" cy="353943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800" i="1" dirty="0">
                <a:solidFill>
                  <a:schemeClr val="hlink"/>
                </a:solidFill>
                <a:latin typeface="Times New Roman" panose="02020603050405020304" pitchFamily="18" charset="0"/>
                <a:ea typeface="宋体" panose="02010600030101010101" pitchFamily="2" charset="-122"/>
              </a:rPr>
              <a:t>Solution</a:t>
            </a:r>
            <a:endParaRPr lang="en-US" altLang="zh-CN" sz="2800" i="1" dirty="0">
              <a:solidFill>
                <a:schemeClr val="hlink"/>
              </a:solidFill>
              <a:latin typeface="Times New Roman" panose="02020603050405020304" pitchFamily="18" charset="0"/>
              <a:ea typeface="宋体" panose="02010600030101010101" pitchFamily="2" charset="-122"/>
            </a:endParaRPr>
          </a:p>
          <a:p>
            <a:r>
              <a:rPr lang="en-US" altLang="zh-CN" sz="2800" i="1" dirty="0">
                <a:solidFill>
                  <a:schemeClr val="hlink"/>
                </a:solidFill>
                <a:latin typeface="Times" panose="02020603050405020304" pitchFamily="18" charset="0"/>
                <a:ea typeface="宋体" panose="02010600030101010101" pitchFamily="2" charset="-122"/>
              </a:rPr>
              <a:t>a.</a:t>
            </a:r>
            <a:r>
              <a:rPr lang="en-US" altLang="zh-CN" sz="2800" i="1" dirty="0">
                <a:latin typeface="Times" panose="02020603050405020304" pitchFamily="18" charset="0"/>
                <a:ea typeface="宋体" panose="02010600030101010101" pitchFamily="2" charset="-122"/>
              </a:rPr>
              <a:t> No x</a:t>
            </a:r>
            <a:r>
              <a:rPr lang="en-US" altLang="zh-CN" sz="2800" i="1" baseline="30000" dirty="0">
                <a:latin typeface="Times" panose="02020603050405020304" pitchFamily="18" charset="0"/>
                <a:ea typeface="宋体" panose="02010600030101010101" pitchFamily="2" charset="-122"/>
              </a:rPr>
              <a:t>i</a:t>
            </a:r>
            <a:r>
              <a:rPr lang="en-US" altLang="zh-CN" sz="2800" i="1" dirty="0">
                <a:latin typeface="Times" panose="02020603050405020304" pitchFamily="18" charset="0"/>
                <a:ea typeface="宋体" panose="02010600030101010101" pitchFamily="2" charset="-122"/>
              </a:rPr>
              <a:t> can be divisible by x + 1</a:t>
            </a:r>
            <a:r>
              <a:rPr lang="en-US" altLang="zh-CN" sz="2800" i="1" dirty="0" smtClean="0">
                <a:latin typeface="Times" panose="02020603050405020304" pitchFamily="18" charset="0"/>
                <a:ea typeface="宋体" panose="02010600030101010101" pitchFamily="2" charset="-122"/>
              </a:rPr>
              <a:t>. in other words</a:t>
            </a:r>
            <a:r>
              <a:rPr lang="en-US" altLang="zh-CN" sz="2800" i="1" dirty="0">
                <a:latin typeface="Times" panose="02020603050405020304" pitchFamily="18" charset="0"/>
                <a:ea typeface="宋体" panose="02010600030101010101" pitchFamily="2" charset="-122"/>
              </a:rPr>
              <a:t>, x</a:t>
            </a:r>
            <a:r>
              <a:rPr lang="en-US" altLang="zh-CN" sz="2800" i="1" baseline="30000" dirty="0">
                <a:latin typeface="Times" panose="02020603050405020304" pitchFamily="18" charset="0"/>
                <a:ea typeface="宋体" panose="02010600030101010101" pitchFamily="2" charset="-122"/>
              </a:rPr>
              <a:t>i</a:t>
            </a:r>
            <a:r>
              <a:rPr lang="en-US" altLang="zh-CN" sz="2800" i="1" dirty="0">
                <a:latin typeface="Times" panose="02020603050405020304" pitchFamily="18" charset="0"/>
                <a:ea typeface="宋体" panose="02010600030101010101" pitchFamily="2" charset="-122"/>
              </a:rPr>
              <a:t> </a:t>
            </a:r>
            <a:r>
              <a:rPr lang="en-US" altLang="zh-CN" sz="2800" i="1" dirty="0" smtClean="0">
                <a:latin typeface="Times" panose="02020603050405020304" pitchFamily="18" charset="0"/>
                <a:ea typeface="宋体" panose="02010600030101010101" pitchFamily="2" charset="-122"/>
              </a:rPr>
              <a:t>/(x </a:t>
            </a:r>
            <a:r>
              <a:rPr lang="en-US" altLang="zh-CN" sz="2800" i="1" dirty="0">
                <a:latin typeface="Times" panose="02020603050405020304" pitchFamily="18" charset="0"/>
                <a:ea typeface="宋体" panose="02010600030101010101" pitchFamily="2" charset="-122"/>
              </a:rPr>
              <a:t>+ </a:t>
            </a:r>
            <a:r>
              <a:rPr lang="en-US" altLang="zh-CN" sz="2800" i="1" dirty="0" smtClean="0">
                <a:latin typeface="Times" panose="02020603050405020304" pitchFamily="18" charset="0"/>
                <a:ea typeface="宋体" panose="02010600030101010101" pitchFamily="2" charset="-122"/>
              </a:rPr>
              <a:t>1) always has a remainder. </a:t>
            </a:r>
            <a:r>
              <a:rPr lang="en-US" altLang="zh-CN" sz="2800" i="1" dirty="0">
                <a:latin typeface="Times" panose="02020603050405020304" pitchFamily="18" charset="0"/>
                <a:ea typeface="宋体" panose="02010600030101010101" pitchFamily="2" charset="-122"/>
              </a:rPr>
              <a:t>Any single-bit error </a:t>
            </a:r>
            <a:r>
              <a:rPr lang="en-US" altLang="zh-CN" sz="2800" i="1" dirty="0" smtClean="0">
                <a:latin typeface="Times" panose="02020603050405020304" pitchFamily="18" charset="0"/>
                <a:ea typeface="宋体" panose="02010600030101010101" pitchFamily="2" charset="-122"/>
              </a:rPr>
              <a:t>can </a:t>
            </a:r>
            <a:r>
              <a:rPr lang="en-US" altLang="zh-CN" sz="2800" i="1" dirty="0">
                <a:latin typeface="Times" panose="02020603050405020304" pitchFamily="18" charset="0"/>
                <a:ea typeface="宋体" panose="02010600030101010101" pitchFamily="2" charset="-122"/>
              </a:rPr>
              <a:t>be caught.</a:t>
            </a:r>
            <a:endParaRPr lang="en-US" altLang="zh-CN" sz="2800" i="1" dirty="0">
              <a:latin typeface="Times" panose="02020603050405020304" pitchFamily="18" charset="0"/>
              <a:ea typeface="宋体" panose="02010600030101010101" pitchFamily="2" charset="-122"/>
            </a:endParaRPr>
          </a:p>
          <a:p>
            <a:r>
              <a:rPr lang="en-US" altLang="zh-CN" sz="2800" i="1" dirty="0">
                <a:solidFill>
                  <a:schemeClr val="hlink"/>
                </a:solidFill>
                <a:latin typeface="Times" panose="02020603050405020304" pitchFamily="18" charset="0"/>
                <a:ea typeface="宋体" panose="02010600030101010101" pitchFamily="2" charset="-122"/>
              </a:rPr>
              <a:t>b.</a:t>
            </a:r>
            <a:r>
              <a:rPr lang="en-US" altLang="zh-CN" sz="2800" i="1" dirty="0">
                <a:latin typeface="Times" panose="02020603050405020304" pitchFamily="18" charset="0"/>
                <a:ea typeface="宋体" panose="02010600030101010101" pitchFamily="2" charset="-122"/>
              </a:rPr>
              <a:t> If </a:t>
            </a:r>
            <a:r>
              <a:rPr lang="en-US" altLang="zh-CN" sz="2800" i="1" dirty="0" err="1">
                <a:latin typeface="Times" panose="02020603050405020304" pitchFamily="18" charset="0"/>
                <a:ea typeface="宋体" panose="02010600030101010101" pitchFamily="2" charset="-122"/>
              </a:rPr>
              <a:t>i</a:t>
            </a:r>
            <a:r>
              <a:rPr lang="en-US" altLang="zh-CN" sz="2800" i="1" dirty="0">
                <a:latin typeface="Times" panose="02020603050405020304" pitchFamily="18" charset="0"/>
                <a:ea typeface="宋体" panose="02010600030101010101" pitchFamily="2" charset="-122"/>
              </a:rPr>
              <a:t> is equal to or greater than 3, x</a:t>
            </a:r>
            <a:r>
              <a:rPr lang="en-US" altLang="zh-CN" sz="2800" i="1" baseline="30000" dirty="0">
                <a:latin typeface="Times" panose="02020603050405020304" pitchFamily="18" charset="0"/>
                <a:ea typeface="宋体" panose="02010600030101010101" pitchFamily="2" charset="-122"/>
              </a:rPr>
              <a:t>i </a:t>
            </a:r>
            <a:r>
              <a:rPr lang="en-US" altLang="zh-CN" sz="2800" i="1" dirty="0">
                <a:latin typeface="Times" panose="02020603050405020304" pitchFamily="18" charset="0"/>
                <a:ea typeface="宋体" panose="02010600030101010101" pitchFamily="2" charset="-122"/>
              </a:rPr>
              <a:t>is divisible by g(x). </a:t>
            </a:r>
            <a:r>
              <a:rPr lang="en-US" altLang="zh-CN" sz="2800" i="1" dirty="0" smtClean="0">
                <a:latin typeface="Times" panose="02020603050405020304" pitchFamily="18" charset="0"/>
                <a:ea typeface="宋体" panose="02010600030101010101" pitchFamily="2" charset="-122"/>
              </a:rPr>
              <a:t>The remainder of x</a:t>
            </a:r>
            <a:r>
              <a:rPr lang="en-US" altLang="zh-CN" sz="2800" i="1" baseline="30000" dirty="0" smtClean="0">
                <a:latin typeface="Times" panose="02020603050405020304" pitchFamily="18" charset="0"/>
                <a:ea typeface="宋体" panose="02010600030101010101" pitchFamily="2" charset="-122"/>
              </a:rPr>
              <a:t>i</a:t>
            </a:r>
            <a:r>
              <a:rPr lang="en-US" altLang="zh-CN" sz="2800" i="1" dirty="0" smtClean="0">
                <a:latin typeface="Times" panose="02020603050405020304" pitchFamily="18" charset="0"/>
                <a:ea typeface="宋体" panose="02010600030101010101" pitchFamily="2" charset="-122"/>
              </a:rPr>
              <a:t> /x</a:t>
            </a:r>
            <a:r>
              <a:rPr lang="en-US" altLang="zh-CN" sz="2800" i="1" baseline="30000" dirty="0" smtClean="0">
                <a:latin typeface="Times" panose="02020603050405020304" pitchFamily="18" charset="0"/>
                <a:ea typeface="宋体" panose="02010600030101010101" pitchFamily="2" charset="-122"/>
              </a:rPr>
              <a:t>3</a:t>
            </a:r>
            <a:r>
              <a:rPr lang="en-US" altLang="zh-CN" sz="2800" i="1" dirty="0" smtClean="0">
                <a:latin typeface="Times" panose="02020603050405020304" pitchFamily="18" charset="0"/>
                <a:ea typeface="宋体" panose="02010600030101010101" pitchFamily="2" charset="-122"/>
              </a:rPr>
              <a:t>  is zero. All </a:t>
            </a:r>
            <a:r>
              <a:rPr lang="en-US" altLang="zh-CN" sz="2800" i="1" dirty="0">
                <a:latin typeface="Times" panose="02020603050405020304" pitchFamily="18" charset="0"/>
                <a:ea typeface="宋体" panose="02010600030101010101" pitchFamily="2" charset="-122"/>
              </a:rPr>
              <a:t>single-bit errors in positions 1 to 3 are caught.</a:t>
            </a:r>
            <a:endParaRPr lang="en-US" altLang="zh-CN" sz="2800" i="1" dirty="0">
              <a:latin typeface="Times" panose="02020603050405020304" pitchFamily="18" charset="0"/>
              <a:ea typeface="宋体" panose="02010600030101010101" pitchFamily="2" charset="-122"/>
            </a:endParaRPr>
          </a:p>
          <a:p>
            <a:pPr eaLnBrk="0" hangingPunct="0"/>
            <a:r>
              <a:rPr lang="en-US" altLang="zh-CN" sz="2800" i="1" dirty="0">
                <a:solidFill>
                  <a:schemeClr val="hlink"/>
                </a:solidFill>
                <a:latin typeface="Times" panose="02020603050405020304" pitchFamily="18" charset="0"/>
                <a:ea typeface="宋体" panose="02010600030101010101" pitchFamily="2" charset="-122"/>
              </a:rPr>
              <a:t>c.</a:t>
            </a:r>
            <a:r>
              <a:rPr lang="en-US" altLang="zh-CN" sz="2800" i="1" dirty="0">
                <a:latin typeface="Times" panose="02020603050405020304" pitchFamily="18" charset="0"/>
                <a:ea typeface="宋体" panose="02010600030101010101" pitchFamily="2" charset="-122"/>
              </a:rPr>
              <a:t> All values of </a:t>
            </a:r>
            <a:r>
              <a:rPr lang="en-US" altLang="zh-CN" sz="2800" i="1" dirty="0" err="1">
                <a:latin typeface="Times" panose="02020603050405020304" pitchFamily="18" charset="0"/>
                <a:ea typeface="宋体" panose="02010600030101010101" pitchFamily="2" charset="-122"/>
              </a:rPr>
              <a:t>i</a:t>
            </a:r>
            <a:r>
              <a:rPr lang="en-US" altLang="zh-CN" sz="2800" i="1" dirty="0">
                <a:latin typeface="Times" panose="02020603050405020304" pitchFamily="18" charset="0"/>
                <a:ea typeface="宋体" panose="02010600030101010101" pitchFamily="2" charset="-122"/>
              </a:rPr>
              <a:t> make x</a:t>
            </a:r>
            <a:r>
              <a:rPr lang="en-US" altLang="zh-CN" sz="2800" i="1" baseline="30000" dirty="0">
                <a:latin typeface="Times" panose="02020603050405020304" pitchFamily="18" charset="0"/>
                <a:ea typeface="宋体" panose="02010600030101010101" pitchFamily="2" charset="-122"/>
              </a:rPr>
              <a:t>i</a:t>
            </a:r>
            <a:r>
              <a:rPr lang="en-US" altLang="zh-CN" sz="2800" i="1" dirty="0">
                <a:latin typeface="Times" panose="02020603050405020304" pitchFamily="18" charset="0"/>
                <a:ea typeface="宋体" panose="02010600030101010101" pitchFamily="2" charset="-122"/>
              </a:rPr>
              <a:t> divisible by g(x). No single-bit</a:t>
            </a:r>
            <a:br>
              <a:rPr lang="en-US" altLang="zh-CN" sz="2800" i="1" dirty="0">
                <a:latin typeface="Times" panose="02020603050405020304" pitchFamily="18" charset="0"/>
                <a:ea typeface="宋体" panose="02010600030101010101" pitchFamily="2" charset="-122"/>
              </a:rPr>
            </a:br>
            <a:r>
              <a:rPr lang="en-US" altLang="zh-CN" sz="2800" i="1" dirty="0">
                <a:latin typeface="Times" panose="02020603050405020304" pitchFamily="18" charset="0"/>
                <a:ea typeface="宋体" panose="02010600030101010101" pitchFamily="2" charset="-122"/>
              </a:rPr>
              <a:t>    error can be caught. This  g(x) is useless.</a:t>
            </a:r>
            <a:endParaRPr lang="en-US" altLang="zh-CN" sz="2800" i="1" dirty="0">
              <a:latin typeface="Times" panose="02020603050405020304" pitchFamily="18" charset="0"/>
              <a:ea typeface="宋体" panose="02010600030101010101" pitchFamily="2" charset="-122"/>
            </a:endParaRPr>
          </a:p>
        </p:txBody>
      </p:sp>
      <p:sp>
        <p:nvSpPr>
          <p:cNvPr id="932868" name="Text Box 4"/>
          <p:cNvSpPr txBox="1">
            <a:spLocks noChangeArrowheads="1"/>
          </p:cNvSpPr>
          <p:nvPr/>
        </p:nvSpPr>
        <p:spPr bwMode="auto">
          <a:xfrm>
            <a:off x="433388" y="381000"/>
            <a:ext cx="1674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3200" i="1" dirty="0">
                <a:solidFill>
                  <a:schemeClr val="hlink"/>
                </a:solidFill>
                <a:latin typeface="Times New Roman" panose="02020603050405020304" pitchFamily="18" charset="0"/>
                <a:ea typeface="宋体" panose="02010600030101010101" pitchFamily="2" charset="-122"/>
              </a:rPr>
              <a:t>Example</a:t>
            </a:r>
            <a:endParaRPr lang="en-US" altLang="zh-CN" sz="3200" i="1" dirty="0">
              <a:solidFill>
                <a:schemeClr val="hlink"/>
              </a:solidFill>
              <a:latin typeface="Times New Roman" panose="02020603050405020304" pitchFamily="18" charset="0"/>
              <a:ea typeface="宋体" panose="02010600030101010101" pitchFamily="2" charset="-122"/>
            </a:endParaRPr>
          </a:p>
        </p:txBody>
      </p:sp>
      <p:sp>
        <p:nvSpPr>
          <p:cNvPr id="2" name="页脚占位符 1"/>
          <p:cNvSpPr>
            <a:spLocks noGrp="1"/>
          </p:cNvSpPr>
          <p:nvPr>
            <p:ph type="ftr" sz="quarter" idx="11"/>
          </p:nvPr>
        </p:nvSpPr>
        <p:spPr/>
        <p:txBody>
          <a:bodyPr/>
          <a:lstStyle/>
          <a:p>
            <a:r>
              <a:rPr lang="en-US" altLang="en-US" smtClean="0"/>
              <a:t>Computer Networks, Chapter 3 The Data Link Layer</a:t>
            </a:r>
            <a:endParaRPr lang="en-US"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lstStyle/>
          <a:p>
            <a:r>
              <a:rPr lang="en-US" altLang="zh-CN">
                <a:ea typeface="宋体" panose="02010600030101010101" pitchFamily="2" charset="-122"/>
              </a:rPr>
              <a:t>Properties of Good Polynomials</a:t>
            </a:r>
            <a:endParaRPr lang="en-US" altLang="zh-CN">
              <a:ea typeface="宋体" panose="02010600030101010101" pitchFamily="2" charset="-122"/>
            </a:endParaRPr>
          </a:p>
        </p:txBody>
      </p:sp>
      <p:sp>
        <p:nvSpPr>
          <p:cNvPr id="934915" name="Rectangle 3"/>
          <p:cNvSpPr>
            <a:spLocks noGrp="1" noChangeArrowheads="1"/>
          </p:cNvSpPr>
          <p:nvPr>
            <p:ph type="body" idx="1"/>
          </p:nvPr>
        </p:nvSpPr>
        <p:spPr/>
        <p:txBody>
          <a:bodyPr/>
          <a:lstStyle/>
          <a:p>
            <a:r>
              <a:rPr lang="en-US" altLang="zh-CN" dirty="0">
                <a:ea typeface="宋体" panose="02010600030101010101" pitchFamily="2" charset="-122"/>
              </a:rPr>
              <a:t>A good polynomial generator needs to have the following characteristics:</a:t>
            </a:r>
            <a:endParaRPr lang="en-US" altLang="zh-CN" dirty="0">
              <a:ea typeface="宋体" panose="02010600030101010101" pitchFamily="2" charset="-122"/>
            </a:endParaRPr>
          </a:p>
          <a:p>
            <a:pPr marL="342900" indent="-342900">
              <a:buFont typeface="Arial" panose="020B0604020202020204" pitchFamily="34" charset="0"/>
              <a:buChar char="•"/>
            </a:pPr>
            <a:r>
              <a:rPr lang="en-US" altLang="zh-CN" dirty="0">
                <a:ea typeface="宋体" panose="02010600030101010101" pitchFamily="2" charset="-122"/>
              </a:rPr>
              <a:t>It should have at least two terms.</a:t>
            </a:r>
            <a:endParaRPr lang="en-US" altLang="zh-CN" dirty="0">
              <a:ea typeface="宋体" panose="02010600030101010101" pitchFamily="2" charset="-122"/>
            </a:endParaRPr>
          </a:p>
          <a:p>
            <a:pPr marL="342900" indent="-342900">
              <a:buFont typeface="Arial" panose="020B0604020202020204" pitchFamily="34" charset="0"/>
              <a:buChar char="•"/>
            </a:pPr>
            <a:r>
              <a:rPr lang="en-US" altLang="zh-CN" dirty="0">
                <a:ea typeface="宋体" panose="02010600030101010101" pitchFamily="2" charset="-122"/>
              </a:rPr>
              <a:t>The coefficient of the term x</a:t>
            </a:r>
            <a:r>
              <a:rPr lang="en-US" altLang="zh-CN" baseline="30000" dirty="0">
                <a:ea typeface="宋体" panose="02010600030101010101" pitchFamily="2" charset="-122"/>
              </a:rPr>
              <a:t>0</a:t>
            </a:r>
            <a:r>
              <a:rPr lang="en-US" altLang="zh-CN" dirty="0">
                <a:ea typeface="宋体" panose="02010600030101010101" pitchFamily="2" charset="-122"/>
              </a:rPr>
              <a:t> </a:t>
            </a:r>
            <a:r>
              <a:rPr lang="en-US" altLang="zh-CN" dirty="0" smtClean="0">
                <a:ea typeface="宋体" panose="02010600030101010101" pitchFamily="2" charset="-122"/>
              </a:rPr>
              <a:t>should be </a:t>
            </a:r>
            <a:r>
              <a:rPr lang="en-US" altLang="zh-CN" dirty="0">
                <a:ea typeface="宋体" panose="02010600030101010101" pitchFamily="2" charset="-122"/>
              </a:rPr>
              <a:t>1.</a:t>
            </a:r>
            <a:endParaRPr lang="en-US" altLang="zh-CN" dirty="0">
              <a:ea typeface="宋体" panose="02010600030101010101" pitchFamily="2" charset="-122"/>
            </a:endParaRPr>
          </a:p>
          <a:p>
            <a:pPr marL="342900" indent="-342900">
              <a:buFont typeface="Arial" panose="020B0604020202020204" pitchFamily="34" charset="0"/>
              <a:buChar char="•"/>
            </a:pPr>
            <a:r>
              <a:rPr lang="en-US" altLang="zh-CN" dirty="0">
                <a:ea typeface="宋体" panose="02010600030101010101" pitchFamily="2" charset="-122"/>
              </a:rPr>
              <a:t>It should have the factor x + 1.</a:t>
            </a:r>
            <a:endParaRPr lang="en-US" altLang="zh-CN" dirty="0">
              <a:ea typeface="宋体" panose="02010600030101010101" pitchFamily="2" charset="-122"/>
            </a:endParaRPr>
          </a:p>
          <a:p>
            <a:pPr eaLnBrk="0" hangingPunct="0">
              <a:spcBef>
                <a:spcPct val="0"/>
              </a:spcBef>
              <a:buClrTx/>
              <a:buSzTx/>
              <a:buFontTx/>
              <a:buNone/>
            </a:pPr>
            <a:endParaRPr lang="en-US" altLang="zh-CN" dirty="0">
              <a:ea typeface="宋体" panose="02010600030101010101" pitchFamily="2" charset="-122"/>
            </a:endParaRPr>
          </a:p>
        </p:txBody>
      </p:sp>
      <p:sp>
        <p:nvSpPr>
          <p:cNvPr id="2" name="页脚占位符 1"/>
          <p:cNvSpPr>
            <a:spLocks noGrp="1"/>
          </p:cNvSpPr>
          <p:nvPr>
            <p:ph type="ftr" sz="quarter" idx="11"/>
          </p:nvPr>
        </p:nvSpPr>
        <p:spPr/>
        <p:txBody>
          <a:bodyPr/>
          <a:lstStyle/>
          <a:p>
            <a:pPr>
              <a:defRPr/>
            </a:pPr>
            <a:r>
              <a:rPr lang="en-US" smtClean="0"/>
              <a:t>Computer Networks, Chapter 3 The Data Link Layer</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zh-CN" dirty="0" smtClean="0">
                <a:ea typeface="宋体" panose="02010600030101010101" pitchFamily="2" charset="-122"/>
              </a:rPr>
              <a:t>CRC:</a:t>
            </a:r>
            <a:r>
              <a:rPr lang="en-US" altLang="zh-CN" i="1" dirty="0" smtClean="0">
                <a:latin typeface="Calibri" panose="020F0502020204030204" charset="0"/>
                <a:ea typeface="宋体" panose="02010600030101010101" pitchFamily="2" charset="-122"/>
              </a:rPr>
              <a:t> a good candidate for many networks </a:t>
            </a:r>
            <a:endParaRPr lang="en-US" altLang="zh-CN" dirty="0" smtClean="0">
              <a:ea typeface="宋体" panose="02010600030101010101" pitchFamily="2" charset="-122"/>
            </a:endParaRPr>
          </a:p>
        </p:txBody>
      </p:sp>
      <p:sp>
        <p:nvSpPr>
          <p:cNvPr id="37891"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37892" name="Content Placeholder 2"/>
          <p:cNvSpPr>
            <a:spLocks noGrp="1"/>
          </p:cNvSpPr>
          <p:nvPr>
            <p:ph idx="1"/>
          </p:nvPr>
        </p:nvSpPr>
        <p:spPr>
          <a:xfrm>
            <a:off x="914400" y="1611313"/>
            <a:ext cx="7789863" cy="4598987"/>
          </a:xfrm>
        </p:spPr>
        <p:txBody>
          <a:bodyPr/>
          <a:lstStyle/>
          <a:p>
            <a:r>
              <a:rPr lang="en-US" altLang="zh-CN" dirty="0" smtClean="0">
                <a:ea typeface="宋体" panose="02010600030101010101" pitchFamily="2" charset="-122"/>
              </a:rPr>
              <a:t>Based on standard polynomials:</a:t>
            </a:r>
            <a:endParaRPr lang="en-US" altLang="zh-CN" dirty="0" smtClean="0">
              <a:ea typeface="宋体" panose="02010600030101010101" pitchFamily="2" charset="-122"/>
            </a:endParaRPr>
          </a:p>
          <a:p>
            <a:pPr lvl="1"/>
            <a:r>
              <a:rPr lang="en-US" altLang="zh-CN" dirty="0" smtClean="0">
                <a:ea typeface="宋体" panose="02010600030101010101" pitchFamily="2" charset="-122"/>
              </a:rPr>
              <a:t>Ex: Ethernet 32-bit CRC is defined by:</a:t>
            </a:r>
            <a:endParaRPr lang="en-US" altLang="zh-CN" dirty="0" smtClean="0">
              <a:ea typeface="宋体" panose="02010600030101010101" pitchFamily="2" charset="-122"/>
            </a:endParaRPr>
          </a:p>
          <a:p>
            <a:pPr lvl="1"/>
            <a:endParaRPr lang="en-US" altLang="zh-CN" dirty="0" smtClean="0">
              <a:ea typeface="宋体" panose="02010600030101010101" pitchFamily="2" charset="-122"/>
            </a:endParaRPr>
          </a:p>
          <a:p>
            <a:pPr lvl="1"/>
            <a:r>
              <a:rPr lang="en-US" altLang="zh-CN" dirty="0" smtClean="0">
                <a:ea typeface="宋体" panose="02010600030101010101" pitchFamily="2" charset="-122"/>
              </a:rPr>
              <a:t>Computed with simple shift/XOR circuits</a:t>
            </a:r>
            <a:endParaRPr lang="en-US" altLang="zh-CN" dirty="0" smtClean="0">
              <a:ea typeface="宋体" panose="02010600030101010101" pitchFamily="2" charset="-122"/>
            </a:endParaRPr>
          </a:p>
          <a:p>
            <a:pPr lvl="4"/>
            <a:endParaRPr lang="en-US" altLang="zh-CN" dirty="0" smtClean="0">
              <a:ea typeface="宋体" panose="02010600030101010101" pitchFamily="2" charset="-122"/>
            </a:endParaRPr>
          </a:p>
          <a:p>
            <a:r>
              <a:rPr lang="en-US" altLang="zh-CN" dirty="0" smtClean="0">
                <a:ea typeface="宋体" panose="02010600030101010101" pitchFamily="2" charset="-122"/>
              </a:rPr>
              <a:t>Stronger detection than checksums:</a:t>
            </a:r>
            <a:endParaRPr lang="en-US" altLang="zh-CN" dirty="0" smtClean="0">
              <a:ea typeface="宋体" panose="02010600030101010101" pitchFamily="2" charset="-122"/>
            </a:endParaRPr>
          </a:p>
          <a:p>
            <a:pPr lvl="1"/>
            <a:r>
              <a:rPr lang="en-US" altLang="zh-CN" dirty="0">
                <a:ea typeface="宋体" panose="02010600030101010101" pitchFamily="2" charset="-122"/>
              </a:rPr>
              <a:t>very good performance in detecting single-bit errors, double errors, an odd number of errors, and burst errors. </a:t>
            </a:r>
            <a:endParaRPr lang="en-US" altLang="zh-CN" dirty="0">
              <a:ea typeface="宋体" panose="02010600030101010101" pitchFamily="2" charset="-122"/>
            </a:endParaRPr>
          </a:p>
          <a:p>
            <a:pPr lvl="1"/>
            <a:r>
              <a:rPr lang="en-US" altLang="zh-CN" dirty="0">
                <a:ea typeface="宋体" panose="02010600030101010101" pitchFamily="2" charset="-122"/>
              </a:rPr>
              <a:t>Not vulnerable to systematic errors</a:t>
            </a:r>
            <a:endParaRPr lang="en-US" altLang="zh-CN" dirty="0">
              <a:ea typeface="宋体" panose="02010600030101010101" pitchFamily="2" charset="-122"/>
            </a:endParaRPr>
          </a:p>
          <a:p>
            <a:pPr lvl="1"/>
            <a:endParaRPr lang="en-US" altLang="zh-CN" dirty="0" smtClean="0">
              <a:ea typeface="宋体" panose="02010600030101010101" pitchFamily="2" charset="-122"/>
            </a:endParaRPr>
          </a:p>
        </p:txBody>
      </p:sp>
      <p:pic>
        <p:nvPicPr>
          <p:cNvPr id="3789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9738" y="2552700"/>
            <a:ext cx="6124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smtClean="0">
                <a:ea typeface="宋体" panose="02010600030101010101" pitchFamily="2" charset="-122"/>
              </a:rPr>
              <a:t>Elementary Data Link Protocols</a:t>
            </a:r>
            <a:endParaRPr lang="en-US" altLang="zh-CN" smtClean="0">
              <a:ea typeface="宋体" panose="02010600030101010101" pitchFamily="2" charset="-122"/>
            </a:endParaRPr>
          </a:p>
        </p:txBody>
      </p:sp>
      <p:sp>
        <p:nvSpPr>
          <p:cNvPr id="819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8196" name="Rectangle 3"/>
          <p:cNvSpPr>
            <a:spLocks noGrp="1" noChangeArrowheads="1"/>
          </p:cNvSpPr>
          <p:nvPr>
            <p:ph idx="1"/>
          </p:nvPr>
        </p:nvSpPr>
        <p:spPr>
          <a:xfrm>
            <a:off x="1381125" y="1990725"/>
            <a:ext cx="7315200" cy="4019550"/>
          </a:xfrm>
        </p:spPr>
        <p:txBody>
          <a:bodyPr/>
          <a:lstStyle/>
          <a:p>
            <a:pPr lvl="1"/>
            <a:r>
              <a:rPr lang="en-US" altLang="zh-CN" smtClean="0">
                <a:ea typeface="宋体" panose="02010600030101010101" pitchFamily="2" charset="-122"/>
              </a:rPr>
              <a:t>Link layer environment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Utopian Simplex Protocol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Stop-and-Wait Protocol for Error-free channel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Stop-and-Wait Protocol for Noisy channel </a:t>
            </a:r>
            <a:r>
              <a:rPr lang="en-US" altLang="zh-CN" smtClean="0">
                <a:solidFill>
                  <a:srgbClr val="0000FF"/>
                </a:solidFill>
                <a:ea typeface="宋体" panose="02010600030101010101" pitchFamily="2" charset="-122"/>
              </a:rPr>
              <a:t>»</a:t>
            </a:r>
            <a:endParaRPr lang="en-US" altLang="zh-CN" smtClean="0">
              <a:solidFill>
                <a:srgbClr val="0000FF"/>
              </a:solidFill>
              <a:ea typeface="宋体" panose="02010600030101010101" pitchFamily="2" charset="-122"/>
            </a:endParaRPr>
          </a:p>
          <a:p>
            <a:pPr lvl="2">
              <a:buFont typeface="Arial" panose="020B0604020202020204" pitchFamily="34" charset="0"/>
              <a:buNone/>
            </a:pP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zh-CN" smtClean="0">
                <a:ea typeface="宋体" panose="02010600030101010101" pitchFamily="2" charset="-122"/>
              </a:rPr>
              <a:t>Link layer environment (1)</a:t>
            </a:r>
            <a:endParaRPr lang="en-US" altLang="zh-CN" smtClean="0">
              <a:ea typeface="宋体" panose="02010600030101010101" pitchFamily="2" charset="-122"/>
            </a:endParaRPr>
          </a:p>
        </p:txBody>
      </p:sp>
      <p:sp>
        <p:nvSpPr>
          <p:cNvPr id="921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9220"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Commonly implemented as NICs and OS drivers; network layer (IP) is often OS software</a:t>
            </a:r>
            <a:endParaRPr lang="en-US" altLang="zh-CN" smtClean="0">
              <a:ea typeface="宋体" panose="02010600030101010101" pitchFamily="2" charset="-122"/>
            </a:endParaRPr>
          </a:p>
        </p:txBody>
      </p:sp>
      <p:pic>
        <p:nvPicPr>
          <p:cNvPr id="922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7788" y="2524125"/>
            <a:ext cx="64674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Rectangle 5"/>
          <p:cNvSpPr>
            <a:spLocks noChangeArrowheads="1"/>
          </p:cNvSpPr>
          <p:nvPr/>
        </p:nvSpPr>
        <p:spPr bwMode="auto">
          <a:xfrm>
            <a:off x="2466975" y="4257675"/>
            <a:ext cx="1019175" cy="457200"/>
          </a:xfrm>
          <a:prstGeom prst="rect">
            <a:avLst/>
          </a:prstGeom>
          <a:solidFill>
            <a:srgbClr val="FF2BD8">
              <a:alpha val="39999"/>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223" name="Rectangle 6"/>
          <p:cNvSpPr>
            <a:spLocks noChangeArrowheads="1"/>
          </p:cNvSpPr>
          <p:nvPr/>
        </p:nvSpPr>
        <p:spPr bwMode="auto">
          <a:xfrm>
            <a:off x="2590800" y="4714875"/>
            <a:ext cx="790575" cy="457200"/>
          </a:xfrm>
          <a:prstGeom prst="rect">
            <a:avLst/>
          </a:prstGeom>
          <a:solidFill>
            <a:srgbClr val="FF2BD8">
              <a:alpha val="39999"/>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CN" smtClean="0">
                <a:ea typeface="宋体" panose="02010600030101010101" pitchFamily="2" charset="-122"/>
              </a:rPr>
              <a:t>Link layer environment (2)</a:t>
            </a:r>
            <a:endParaRPr lang="en-US" altLang="zh-CN" smtClean="0">
              <a:ea typeface="宋体" panose="02010600030101010101" pitchFamily="2" charset="-122"/>
            </a:endParaRPr>
          </a:p>
        </p:txBody>
      </p:sp>
      <p:sp>
        <p:nvSpPr>
          <p:cNvPr id="10243" name="Content Placeholder 5"/>
          <p:cNvSpPr>
            <a:spLocks noGrp="1"/>
          </p:cNvSpPr>
          <p:nvPr>
            <p:ph idx="1"/>
          </p:nvPr>
        </p:nvSpPr>
        <p:spPr/>
        <p:txBody>
          <a:bodyPr/>
          <a:lstStyle/>
          <a:p>
            <a:r>
              <a:rPr lang="en-US" altLang="zh-CN" smtClean="0">
                <a:ea typeface="宋体" panose="02010600030101010101" pitchFamily="2" charset="-122"/>
              </a:rPr>
              <a:t>Link layer protocol implementations use library functions</a:t>
            </a:r>
            <a:endParaRPr lang="en-US" altLang="zh-CN" smtClean="0">
              <a:ea typeface="宋体" panose="02010600030101010101" pitchFamily="2" charset="-122"/>
            </a:endParaRPr>
          </a:p>
          <a:p>
            <a:pPr lvl="1"/>
            <a:r>
              <a:rPr lang="en-US" altLang="zh-CN" smtClean="0">
                <a:ea typeface="宋体" panose="02010600030101010101" pitchFamily="2" charset="-122"/>
              </a:rPr>
              <a:t>See code (</a:t>
            </a:r>
            <a:r>
              <a:rPr lang="en-US" altLang="zh-CN" sz="2000" smtClean="0">
                <a:latin typeface="Courier New" panose="02070309020205020404" pitchFamily="49" charset="0"/>
                <a:ea typeface="宋体" panose="02010600030101010101" pitchFamily="2" charset="-122"/>
                <a:cs typeface="Courier New" panose="02070309020205020404" pitchFamily="49" charset="0"/>
              </a:rPr>
              <a:t>protocol.h</a:t>
            </a:r>
            <a:r>
              <a:rPr lang="en-US" altLang="zh-CN" smtClean="0">
                <a:ea typeface="宋体" panose="02010600030101010101" pitchFamily="2" charset="-122"/>
              </a:rPr>
              <a:t>) for more details</a:t>
            </a:r>
            <a:endParaRPr lang="en-US" altLang="zh-CN" smtClean="0">
              <a:ea typeface="宋体" panose="02010600030101010101" pitchFamily="2" charset="-122"/>
            </a:endParaRPr>
          </a:p>
        </p:txBody>
      </p:sp>
      <p:sp>
        <p:nvSpPr>
          <p:cNvPr id="10244" name="Footer Placeholder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i="0" smtClean="0">
              <a:ea typeface="宋体" panose="02010600030101010101" pitchFamily="2" charset="-122"/>
            </a:endParaRPr>
          </a:p>
        </p:txBody>
      </p:sp>
      <p:graphicFrame>
        <p:nvGraphicFramePr>
          <p:cNvPr id="8" name="Table 7"/>
          <p:cNvGraphicFramePr>
            <a:graphicFrameLocks noGrp="1"/>
          </p:cNvGraphicFramePr>
          <p:nvPr/>
        </p:nvGraphicFramePr>
        <p:xfrm>
          <a:off x="546100" y="2420938"/>
          <a:ext cx="8204200" cy="3475037"/>
        </p:xfrm>
        <a:graphic>
          <a:graphicData uri="http://schemas.openxmlformats.org/drawingml/2006/table">
            <a:tbl>
              <a:tblPr firstRow="1" bandRow="1">
                <a:tableStyleId>{5C22544A-7EE6-4342-B048-85BDC9FD1C3A}</a:tableStyleId>
              </a:tblPr>
              <a:tblGrid>
                <a:gridCol w="1049547"/>
                <a:gridCol w="3104292"/>
                <a:gridCol w="4050360"/>
              </a:tblGrid>
              <a:tr h="381035">
                <a:tc>
                  <a:txBody>
                    <a:bodyPr/>
                    <a:lstStyle/>
                    <a:p>
                      <a:r>
                        <a:rPr lang="en-US" sz="1600" b="1" dirty="0" smtClean="0">
                          <a:solidFill>
                            <a:schemeClr val="tx1"/>
                          </a:solidFill>
                          <a:latin typeface="Arial" panose="020B0604020202020204" pitchFamily="34" charset="0"/>
                          <a:cs typeface="Arial" panose="020B0604020202020204" pitchFamily="34" charset="0"/>
                        </a:rPr>
                        <a:t>Group</a:t>
                      </a:r>
                      <a:endParaRPr lang="en-US" sz="1600" b="1" dirty="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1" dirty="0" smtClean="0">
                          <a:solidFill>
                            <a:schemeClr val="tx1"/>
                          </a:solidFill>
                          <a:latin typeface="Arial" panose="020B0604020202020204" pitchFamily="34" charset="0"/>
                          <a:cs typeface="Arial" panose="020B0604020202020204" pitchFamily="34" charset="0"/>
                        </a:rPr>
                        <a:t>Library Function</a:t>
                      </a:r>
                      <a:endParaRPr lang="en-US" sz="1600" b="1" dirty="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1" dirty="0" smtClean="0">
                          <a:solidFill>
                            <a:schemeClr val="tx1"/>
                          </a:solidFill>
                          <a:latin typeface="Arial" panose="020B0604020202020204" pitchFamily="34" charset="0"/>
                          <a:cs typeface="Arial" panose="020B0604020202020204" pitchFamily="34" charset="0"/>
                        </a:rPr>
                        <a:t>Description</a:t>
                      </a:r>
                      <a:endParaRPr lang="en-US" sz="1600" b="1" dirty="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r>
              <a:tr h="1112621">
                <a:tc>
                  <a:txBody>
                    <a:bodyPr/>
                    <a:lstStyle/>
                    <a:p>
                      <a:r>
                        <a:rPr lang="en-US" sz="1600" b="0" dirty="0" smtClean="0">
                          <a:solidFill>
                            <a:schemeClr val="tx1"/>
                          </a:solidFill>
                          <a:latin typeface="Arial" panose="020B0604020202020204" pitchFamily="34" charset="0"/>
                          <a:cs typeface="Arial" panose="020B0604020202020204" pitchFamily="34" charset="0"/>
                        </a:rPr>
                        <a:t>Network</a:t>
                      </a:r>
                      <a:r>
                        <a:rPr lang="en-US" sz="1600" b="0" baseline="0" dirty="0" smtClean="0">
                          <a:solidFill>
                            <a:schemeClr val="tx1"/>
                          </a:solidFill>
                          <a:latin typeface="Arial" panose="020B0604020202020204" pitchFamily="34" charset="0"/>
                          <a:cs typeface="Arial" panose="020B0604020202020204" pitchFamily="34" charset="0"/>
                        </a:rPr>
                        <a:t> layer</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err="1" smtClean="0">
                          <a:solidFill>
                            <a:schemeClr val="tx1"/>
                          </a:solidFill>
                          <a:latin typeface="Arial" panose="020B0604020202020204" pitchFamily="34" charset="0"/>
                          <a:cs typeface="Arial" panose="020B0604020202020204" pitchFamily="34" charset="0"/>
                        </a:rPr>
                        <a:t>from_network_layer</a:t>
                      </a:r>
                      <a:r>
                        <a:rPr lang="en-US" sz="1600" b="0" dirty="0" smtClean="0">
                          <a:solidFill>
                            <a:schemeClr val="tx1"/>
                          </a:solidFill>
                          <a:latin typeface="Arial" panose="020B0604020202020204" pitchFamily="34" charset="0"/>
                          <a:cs typeface="Arial" panose="020B0604020202020204" pitchFamily="34" charset="0"/>
                        </a:rPr>
                        <a:t>(&amp;packet)</a:t>
                      </a:r>
                      <a:endParaRPr lang="en-US" sz="1600" b="0" dirty="0" smtClean="0">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sz="1600" b="0" dirty="0" err="1" smtClean="0">
                          <a:solidFill>
                            <a:schemeClr val="tx1"/>
                          </a:solidFill>
                          <a:latin typeface="Arial" panose="020B0604020202020204" pitchFamily="34" charset="0"/>
                          <a:cs typeface="Arial" panose="020B0604020202020204" pitchFamily="34" charset="0"/>
                        </a:rPr>
                        <a:t>to_network_layer</a:t>
                      </a:r>
                      <a:r>
                        <a:rPr lang="en-US" sz="1600" b="0" dirty="0" smtClean="0">
                          <a:solidFill>
                            <a:schemeClr val="tx1"/>
                          </a:solidFill>
                          <a:latin typeface="Arial" panose="020B0604020202020204" pitchFamily="34" charset="0"/>
                          <a:cs typeface="Arial" panose="020B0604020202020204" pitchFamily="34" charset="0"/>
                        </a:rPr>
                        <a:t>(&amp;packet)</a:t>
                      </a:r>
                      <a:endParaRPr lang="en-US" sz="1600" b="0" dirty="0" smtClean="0">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sz="1600" b="0" dirty="0" err="1" smtClean="0">
                          <a:solidFill>
                            <a:schemeClr val="tx1"/>
                          </a:solidFill>
                          <a:latin typeface="Arial" panose="020B0604020202020204" pitchFamily="34" charset="0"/>
                          <a:cs typeface="Arial" panose="020B0604020202020204" pitchFamily="34" charset="0"/>
                        </a:rPr>
                        <a:t>enable_network_layer</a:t>
                      </a:r>
                      <a:r>
                        <a:rPr lang="en-US" sz="1600" b="0" dirty="0" smtClean="0">
                          <a:solidFill>
                            <a:schemeClr val="tx1"/>
                          </a:solidFill>
                          <a:latin typeface="Arial" panose="020B0604020202020204" pitchFamily="34" charset="0"/>
                          <a:cs typeface="Arial" panose="020B0604020202020204" pitchFamily="34" charset="0"/>
                        </a:rPr>
                        <a:t>()</a:t>
                      </a:r>
                      <a:endParaRPr lang="en-US" sz="1600" b="0" dirty="0" smtClean="0">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1200"/>
                        </a:spcAft>
                        <a:buClrTx/>
                        <a:buSzTx/>
                        <a:buFontTx/>
                        <a:buNone/>
                        <a:defRPr/>
                      </a:pPr>
                      <a:r>
                        <a:rPr lang="en-US" sz="1600" b="0" dirty="0" err="1" smtClean="0">
                          <a:solidFill>
                            <a:schemeClr val="tx1"/>
                          </a:solidFill>
                          <a:latin typeface="Arial" panose="020B0604020202020204" pitchFamily="34" charset="0"/>
                          <a:cs typeface="Arial" panose="020B0604020202020204" pitchFamily="34" charset="0"/>
                        </a:rPr>
                        <a:t>disable_network_layer</a:t>
                      </a:r>
                      <a:r>
                        <a:rPr lang="en-US" sz="1600" b="0" dirty="0" smtClean="0">
                          <a:solidFill>
                            <a:schemeClr val="tx1"/>
                          </a:solidFill>
                          <a:latin typeface="Arial" panose="020B0604020202020204" pitchFamily="34" charset="0"/>
                          <a:cs typeface="Arial" panose="020B0604020202020204" pitchFamily="34" charset="0"/>
                        </a:rPr>
                        <a:t>()</a:t>
                      </a:r>
                      <a:endParaRPr lang="en-US" sz="1600" b="0" dirty="0" smtClean="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600" b="0" dirty="0" smtClean="0">
                          <a:solidFill>
                            <a:schemeClr val="tx1"/>
                          </a:solidFill>
                          <a:latin typeface="Arial" panose="020B0604020202020204" pitchFamily="34" charset="0"/>
                          <a:cs typeface="Arial" panose="020B0604020202020204" pitchFamily="34" charset="0"/>
                        </a:rPr>
                        <a:t>Take a </a:t>
                      </a:r>
                      <a:r>
                        <a:rPr lang="en-US" sz="1600" b="0" baseline="0" dirty="0" smtClean="0">
                          <a:solidFill>
                            <a:schemeClr val="tx1"/>
                          </a:solidFill>
                          <a:latin typeface="Arial" panose="020B0604020202020204" pitchFamily="34" charset="0"/>
                          <a:cs typeface="Arial" panose="020B0604020202020204" pitchFamily="34" charset="0"/>
                        </a:rPr>
                        <a:t>packet from network layer to send</a:t>
                      </a:r>
                      <a:endParaRPr lang="en-US" sz="1600" b="0" baseline="0" dirty="0" smtClean="0">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sz="1600" b="0" baseline="0" dirty="0" smtClean="0">
                          <a:solidFill>
                            <a:schemeClr val="tx1"/>
                          </a:solidFill>
                          <a:latin typeface="Arial" panose="020B0604020202020204" pitchFamily="34" charset="0"/>
                          <a:cs typeface="Arial" panose="020B0604020202020204" pitchFamily="34" charset="0"/>
                        </a:rPr>
                        <a:t>Deliver a received packet to network layer</a:t>
                      </a:r>
                      <a:endParaRPr lang="en-US" sz="1600" b="0" baseline="0" dirty="0" smtClean="0">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sz="1600" b="0" baseline="0" dirty="0" smtClean="0">
                          <a:solidFill>
                            <a:schemeClr val="tx1"/>
                          </a:solidFill>
                          <a:latin typeface="Arial" panose="020B0604020202020204" pitchFamily="34" charset="0"/>
                          <a:cs typeface="Arial" panose="020B0604020202020204" pitchFamily="34" charset="0"/>
                        </a:rPr>
                        <a:t>Let network cause “ready” events</a:t>
                      </a:r>
                      <a:endParaRPr lang="en-US" sz="1600" b="0" baseline="0" dirty="0" smtClean="0">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1200"/>
                        </a:spcAft>
                        <a:buClrTx/>
                        <a:buSzTx/>
                        <a:buFontTx/>
                        <a:buNone/>
                        <a:defRPr/>
                      </a:pPr>
                      <a:r>
                        <a:rPr lang="en-US" sz="1600" b="0" baseline="0" dirty="0" smtClean="0">
                          <a:solidFill>
                            <a:schemeClr val="tx1"/>
                          </a:solidFill>
                          <a:latin typeface="Arial" panose="020B0604020202020204" pitchFamily="34" charset="0"/>
                          <a:cs typeface="Arial" panose="020B0604020202020204" pitchFamily="34" charset="0"/>
                        </a:rPr>
                        <a:t>Prevent network “ready” events</a:t>
                      </a:r>
                      <a:endParaRPr lang="en-US" sz="1600" b="0" dirty="0" smtClean="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r>
              <a:tr h="624897">
                <a:tc>
                  <a:txBody>
                    <a:bodyPr/>
                    <a:lstStyle/>
                    <a:p>
                      <a:r>
                        <a:rPr lang="en-US" sz="1600" b="0" dirty="0" smtClean="0">
                          <a:solidFill>
                            <a:schemeClr val="tx1"/>
                          </a:solidFill>
                          <a:latin typeface="Arial" panose="020B0604020202020204" pitchFamily="34" charset="0"/>
                          <a:cs typeface="Arial" panose="020B0604020202020204" pitchFamily="34" charset="0"/>
                        </a:rPr>
                        <a:t>Physical</a:t>
                      </a:r>
                      <a:r>
                        <a:rPr lang="en-US" sz="1600" b="0" baseline="0" dirty="0" smtClean="0">
                          <a:solidFill>
                            <a:schemeClr val="tx1"/>
                          </a:solidFill>
                          <a:latin typeface="Arial" panose="020B0604020202020204" pitchFamily="34" charset="0"/>
                          <a:cs typeface="Arial" panose="020B0604020202020204" pitchFamily="34" charset="0"/>
                        </a:rPr>
                        <a:t> layer</a:t>
                      </a:r>
                      <a:r>
                        <a:rPr lang="en-US" sz="1600" b="0" dirty="0" smtClean="0">
                          <a:solidFill>
                            <a:schemeClr val="tx1"/>
                          </a:solidFill>
                          <a:latin typeface="Arial" panose="020B0604020202020204" pitchFamily="34" charset="0"/>
                          <a:cs typeface="Arial" panose="020B0604020202020204" pitchFamily="34" charset="0"/>
                        </a:rPr>
                        <a:t> </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spcBef>
                          <a:spcPts val="600"/>
                        </a:spcBef>
                      </a:pPr>
                      <a:r>
                        <a:rPr lang="en-US" sz="1600" b="0" dirty="0" err="1" smtClean="0">
                          <a:solidFill>
                            <a:schemeClr val="tx1"/>
                          </a:solidFill>
                          <a:latin typeface="Arial" panose="020B0604020202020204" pitchFamily="34" charset="0"/>
                          <a:cs typeface="Arial" panose="020B0604020202020204" pitchFamily="34" charset="0"/>
                        </a:rPr>
                        <a:t>from_physical_layer</a:t>
                      </a:r>
                      <a:r>
                        <a:rPr lang="en-US" sz="1600" b="0" dirty="0" smtClean="0">
                          <a:solidFill>
                            <a:schemeClr val="tx1"/>
                          </a:solidFill>
                          <a:latin typeface="Arial" panose="020B0604020202020204" pitchFamily="34" charset="0"/>
                          <a:cs typeface="Arial" panose="020B0604020202020204" pitchFamily="34" charset="0"/>
                        </a:rPr>
                        <a:t>(&amp;frame)</a:t>
                      </a:r>
                      <a:endParaRPr lang="en-US" sz="1600" b="0" dirty="0" smtClean="0">
                        <a:solidFill>
                          <a:schemeClr val="tx1"/>
                        </a:solidFill>
                        <a:latin typeface="Arial" panose="020B0604020202020204" pitchFamily="34" charset="0"/>
                        <a:cs typeface="Arial" panose="020B0604020202020204" pitchFamily="34" charset="0"/>
                      </a:endParaRPr>
                    </a:p>
                    <a:p>
                      <a:r>
                        <a:rPr lang="en-US" sz="1600" b="0" dirty="0" err="1" smtClean="0">
                          <a:solidFill>
                            <a:schemeClr val="tx1"/>
                          </a:solidFill>
                          <a:latin typeface="Arial" panose="020B0604020202020204" pitchFamily="34" charset="0"/>
                          <a:cs typeface="Arial" panose="020B0604020202020204" pitchFamily="34" charset="0"/>
                        </a:rPr>
                        <a:t>to_physical_layer</a:t>
                      </a:r>
                      <a:r>
                        <a:rPr lang="en-US" sz="1600" b="0" dirty="0" smtClean="0">
                          <a:solidFill>
                            <a:schemeClr val="tx1"/>
                          </a:solidFill>
                          <a:latin typeface="Arial" panose="020B0604020202020204" pitchFamily="34" charset="0"/>
                          <a:cs typeface="Arial" panose="020B0604020202020204" pitchFamily="34" charset="0"/>
                        </a:rPr>
                        <a:t>(&amp;frame)</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smtClean="0">
                          <a:solidFill>
                            <a:schemeClr val="tx1"/>
                          </a:solidFill>
                          <a:latin typeface="Arial" panose="020B0604020202020204" pitchFamily="34" charset="0"/>
                          <a:cs typeface="Arial" panose="020B0604020202020204" pitchFamily="34" charset="0"/>
                        </a:rPr>
                        <a:t>Get an incoming frame from physical layer</a:t>
                      </a:r>
                      <a:endParaRPr lang="en-US" sz="1600" b="0" dirty="0" smtClean="0">
                        <a:solidFill>
                          <a:schemeClr val="tx1"/>
                        </a:solidFill>
                        <a:latin typeface="Arial" panose="020B0604020202020204" pitchFamily="34" charset="0"/>
                        <a:cs typeface="Arial" panose="020B0604020202020204" pitchFamily="34" charset="0"/>
                      </a:endParaRPr>
                    </a:p>
                    <a:p>
                      <a:r>
                        <a:rPr lang="en-US" sz="1600" b="0" dirty="0" smtClean="0">
                          <a:solidFill>
                            <a:schemeClr val="tx1"/>
                          </a:solidFill>
                          <a:latin typeface="Arial" panose="020B0604020202020204" pitchFamily="34" charset="0"/>
                          <a:cs typeface="Arial" panose="020B0604020202020204" pitchFamily="34" charset="0"/>
                        </a:rPr>
                        <a:t>Pass an outgoing frame to physical</a:t>
                      </a:r>
                      <a:r>
                        <a:rPr lang="en-US" sz="1600" b="0" baseline="0" dirty="0" smtClean="0">
                          <a:solidFill>
                            <a:schemeClr val="tx1"/>
                          </a:solidFill>
                          <a:latin typeface="Arial" panose="020B0604020202020204" pitchFamily="34" charset="0"/>
                          <a:cs typeface="Arial" panose="020B0604020202020204" pitchFamily="34" charset="0"/>
                        </a:rPr>
                        <a:t> layer</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r>
              <a:tr h="1356484">
                <a:tc>
                  <a:txBody>
                    <a:bodyPr/>
                    <a:lstStyle/>
                    <a:p>
                      <a:r>
                        <a:rPr lang="en-US" sz="1600" b="0" dirty="0" smtClean="0">
                          <a:solidFill>
                            <a:schemeClr val="tx1"/>
                          </a:solidFill>
                          <a:latin typeface="Arial" panose="020B0604020202020204" pitchFamily="34" charset="0"/>
                          <a:cs typeface="Arial" panose="020B0604020202020204" pitchFamily="34" charset="0"/>
                        </a:rPr>
                        <a:t>Events</a:t>
                      </a:r>
                      <a:r>
                        <a:rPr lang="en-US" sz="1600" b="0" baseline="0" dirty="0" smtClean="0">
                          <a:solidFill>
                            <a:schemeClr val="tx1"/>
                          </a:solidFill>
                          <a:latin typeface="Arial" panose="020B0604020202020204" pitchFamily="34" charset="0"/>
                          <a:cs typeface="Arial" panose="020B0604020202020204" pitchFamily="34" charset="0"/>
                        </a:rPr>
                        <a:t> &amp; timers</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baseline="0" dirty="0" err="1" smtClean="0">
                          <a:solidFill>
                            <a:schemeClr val="tx1"/>
                          </a:solidFill>
                          <a:latin typeface="Arial" panose="020B0604020202020204" pitchFamily="34" charset="0"/>
                          <a:cs typeface="Arial" panose="020B0604020202020204" pitchFamily="34" charset="0"/>
                        </a:rPr>
                        <a:t>wait_for_event</a:t>
                      </a:r>
                      <a:r>
                        <a:rPr lang="en-US" sz="1600" b="0" baseline="0" dirty="0" smtClean="0">
                          <a:solidFill>
                            <a:schemeClr val="tx1"/>
                          </a:solidFill>
                          <a:latin typeface="Arial" panose="020B0604020202020204" pitchFamily="34" charset="0"/>
                          <a:cs typeface="Arial" panose="020B0604020202020204" pitchFamily="34" charset="0"/>
                        </a:rPr>
                        <a:t>(&amp;event)</a:t>
                      </a:r>
                      <a:endParaRPr lang="en-US" sz="1600" b="0" baseline="0" dirty="0" smtClean="0">
                        <a:solidFill>
                          <a:schemeClr val="tx1"/>
                        </a:solidFill>
                        <a:latin typeface="Arial" panose="020B0604020202020204" pitchFamily="34" charset="0"/>
                        <a:cs typeface="Arial" panose="020B0604020202020204" pitchFamily="34" charset="0"/>
                      </a:endParaRPr>
                    </a:p>
                    <a:p>
                      <a:r>
                        <a:rPr lang="en-US" sz="1600" b="0" baseline="0" dirty="0" err="1" smtClean="0">
                          <a:solidFill>
                            <a:schemeClr val="tx1"/>
                          </a:solidFill>
                          <a:latin typeface="Arial" panose="020B0604020202020204" pitchFamily="34" charset="0"/>
                          <a:cs typeface="Arial" panose="020B0604020202020204" pitchFamily="34" charset="0"/>
                        </a:rPr>
                        <a:t>start_timer</a:t>
                      </a:r>
                      <a:r>
                        <a:rPr lang="en-US" sz="1600" b="0" baseline="0" dirty="0" smtClean="0">
                          <a:solidFill>
                            <a:schemeClr val="tx1"/>
                          </a:solidFill>
                          <a:latin typeface="Arial" panose="020B0604020202020204" pitchFamily="34" charset="0"/>
                          <a:cs typeface="Arial" panose="020B0604020202020204" pitchFamily="34" charset="0"/>
                        </a:rPr>
                        <a:t>(</a:t>
                      </a:r>
                      <a:r>
                        <a:rPr lang="en-US" sz="1600" b="0" baseline="0" dirty="0" err="1" smtClean="0">
                          <a:solidFill>
                            <a:schemeClr val="tx1"/>
                          </a:solidFill>
                          <a:latin typeface="Arial" panose="020B0604020202020204" pitchFamily="34" charset="0"/>
                          <a:cs typeface="Arial" panose="020B0604020202020204" pitchFamily="34" charset="0"/>
                        </a:rPr>
                        <a:t>seq_nr</a:t>
                      </a:r>
                      <a:r>
                        <a:rPr lang="en-US" sz="1600" b="0" baseline="0" dirty="0" smtClean="0">
                          <a:solidFill>
                            <a:schemeClr val="tx1"/>
                          </a:solidFill>
                          <a:latin typeface="Arial" panose="020B0604020202020204" pitchFamily="34" charset="0"/>
                          <a:cs typeface="Arial" panose="020B0604020202020204" pitchFamily="34" charset="0"/>
                        </a:rPr>
                        <a:t>)</a:t>
                      </a:r>
                      <a:endParaRPr lang="en-US" sz="1600" b="0" baseline="0" dirty="0" smtClean="0">
                        <a:solidFill>
                          <a:schemeClr val="tx1"/>
                        </a:solidFill>
                        <a:latin typeface="Arial" panose="020B0604020202020204" pitchFamily="34" charset="0"/>
                        <a:cs typeface="Arial" panose="020B0604020202020204" pitchFamily="34" charset="0"/>
                      </a:endParaRPr>
                    </a:p>
                    <a:p>
                      <a:r>
                        <a:rPr lang="en-US" sz="1600" b="0" baseline="0" dirty="0" err="1" smtClean="0">
                          <a:solidFill>
                            <a:schemeClr val="tx1"/>
                          </a:solidFill>
                          <a:latin typeface="Arial" panose="020B0604020202020204" pitchFamily="34" charset="0"/>
                          <a:cs typeface="Arial" panose="020B0604020202020204" pitchFamily="34" charset="0"/>
                        </a:rPr>
                        <a:t>stop_timer</a:t>
                      </a:r>
                      <a:r>
                        <a:rPr lang="en-US" sz="1600" b="0" baseline="0" dirty="0" smtClean="0">
                          <a:solidFill>
                            <a:schemeClr val="tx1"/>
                          </a:solidFill>
                          <a:latin typeface="Arial" panose="020B0604020202020204" pitchFamily="34" charset="0"/>
                          <a:cs typeface="Arial" panose="020B0604020202020204" pitchFamily="34" charset="0"/>
                        </a:rPr>
                        <a:t>(</a:t>
                      </a:r>
                      <a:r>
                        <a:rPr lang="en-US" sz="1600" b="0" baseline="0" dirty="0" err="1" smtClean="0">
                          <a:solidFill>
                            <a:schemeClr val="tx1"/>
                          </a:solidFill>
                          <a:latin typeface="Arial" panose="020B0604020202020204" pitchFamily="34" charset="0"/>
                          <a:cs typeface="Arial" panose="020B0604020202020204" pitchFamily="34" charset="0"/>
                        </a:rPr>
                        <a:t>seq_nr</a:t>
                      </a:r>
                      <a:r>
                        <a:rPr lang="en-US" sz="1600" b="0" baseline="0" dirty="0" smtClean="0">
                          <a:solidFill>
                            <a:schemeClr val="tx1"/>
                          </a:solidFill>
                          <a:latin typeface="Arial" panose="020B0604020202020204" pitchFamily="34" charset="0"/>
                          <a:cs typeface="Arial" panose="020B0604020202020204" pitchFamily="34" charset="0"/>
                        </a:rPr>
                        <a:t>)</a:t>
                      </a:r>
                      <a:endParaRPr lang="en-US" sz="1600" b="0" baseline="0" dirty="0" smtClean="0">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sz="1600" b="0" baseline="0" dirty="0" err="1" smtClean="0">
                          <a:solidFill>
                            <a:schemeClr val="tx1"/>
                          </a:solidFill>
                          <a:latin typeface="Arial" panose="020B0604020202020204" pitchFamily="34" charset="0"/>
                          <a:cs typeface="Arial" panose="020B0604020202020204" pitchFamily="34" charset="0"/>
                        </a:rPr>
                        <a:t>start_ack_timer</a:t>
                      </a:r>
                      <a:r>
                        <a:rPr lang="en-US" sz="1600" b="0" baseline="0" dirty="0" smtClean="0">
                          <a:solidFill>
                            <a:schemeClr val="tx1"/>
                          </a:solidFill>
                          <a:latin typeface="Arial" panose="020B0604020202020204" pitchFamily="34" charset="0"/>
                          <a:cs typeface="Arial" panose="020B0604020202020204" pitchFamily="34" charset="0"/>
                        </a:rPr>
                        <a:t>()</a:t>
                      </a:r>
                      <a:endParaRPr lang="en-US" sz="1600" b="0" baseline="0" dirty="0" smtClean="0">
                        <a:solidFill>
                          <a:schemeClr val="tx1"/>
                        </a:solidFill>
                        <a:latin typeface="Arial" panose="020B0604020202020204" pitchFamily="34" charset="0"/>
                        <a:cs typeface="Arial" panose="020B0604020202020204" pitchFamily="34" charset="0"/>
                      </a:endParaRPr>
                    </a:p>
                    <a:p>
                      <a:r>
                        <a:rPr lang="en-US" sz="1600" b="0" baseline="0" dirty="0" err="1" smtClean="0">
                          <a:solidFill>
                            <a:schemeClr val="tx1"/>
                          </a:solidFill>
                          <a:latin typeface="Arial" panose="020B0604020202020204" pitchFamily="34" charset="0"/>
                          <a:cs typeface="Arial" panose="020B0604020202020204" pitchFamily="34" charset="0"/>
                        </a:rPr>
                        <a:t>stop_ack_timer</a:t>
                      </a:r>
                      <a:r>
                        <a:rPr lang="en-US" sz="1600" b="0" baseline="0" dirty="0" smtClean="0">
                          <a:solidFill>
                            <a:schemeClr val="tx1"/>
                          </a:solidFill>
                          <a:latin typeface="Arial" panose="020B0604020202020204" pitchFamily="34" charset="0"/>
                          <a:cs typeface="Arial" panose="020B0604020202020204" pitchFamily="34" charset="0"/>
                        </a:rPr>
                        <a:t>()</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smtClean="0">
                          <a:solidFill>
                            <a:schemeClr val="tx1"/>
                          </a:solidFill>
                          <a:latin typeface="Arial" panose="020B0604020202020204" pitchFamily="34" charset="0"/>
                          <a:cs typeface="Arial" panose="020B0604020202020204" pitchFamily="34" charset="0"/>
                        </a:rPr>
                        <a:t>Wait for a packet / frame / timer event</a:t>
                      </a:r>
                      <a:endParaRPr lang="en-US" sz="1600" b="0" dirty="0" smtClean="0">
                        <a:solidFill>
                          <a:schemeClr val="tx1"/>
                        </a:solidFill>
                        <a:latin typeface="Arial" panose="020B0604020202020204" pitchFamily="34" charset="0"/>
                        <a:cs typeface="Arial" panose="020B0604020202020204" pitchFamily="34" charset="0"/>
                      </a:endParaRPr>
                    </a:p>
                    <a:p>
                      <a:r>
                        <a:rPr lang="en-US" sz="1600" b="0" dirty="0" smtClean="0">
                          <a:solidFill>
                            <a:schemeClr val="tx1"/>
                          </a:solidFill>
                          <a:latin typeface="Arial" panose="020B0604020202020204" pitchFamily="34" charset="0"/>
                          <a:cs typeface="Arial" panose="020B0604020202020204" pitchFamily="34" charset="0"/>
                        </a:rPr>
                        <a:t>Start a countdown </a:t>
                      </a:r>
                      <a:r>
                        <a:rPr lang="en-US" sz="1600" b="0" baseline="0" dirty="0" smtClean="0">
                          <a:solidFill>
                            <a:schemeClr val="tx1"/>
                          </a:solidFill>
                          <a:latin typeface="Arial" panose="020B0604020202020204" pitchFamily="34" charset="0"/>
                          <a:cs typeface="Arial" panose="020B0604020202020204" pitchFamily="34" charset="0"/>
                        </a:rPr>
                        <a:t>timer</a:t>
                      </a:r>
                      <a:r>
                        <a:rPr lang="en-US" sz="1600" b="0" dirty="0" smtClean="0">
                          <a:solidFill>
                            <a:schemeClr val="tx1"/>
                          </a:solidFill>
                          <a:latin typeface="Arial" panose="020B0604020202020204" pitchFamily="34" charset="0"/>
                          <a:cs typeface="Arial" panose="020B0604020202020204" pitchFamily="34" charset="0"/>
                        </a:rPr>
                        <a:t> running</a:t>
                      </a:r>
                      <a:endParaRPr lang="en-US" sz="1600" b="0" dirty="0" smtClean="0">
                        <a:solidFill>
                          <a:schemeClr val="tx1"/>
                        </a:solidFill>
                        <a:latin typeface="Arial" panose="020B0604020202020204" pitchFamily="34" charset="0"/>
                        <a:cs typeface="Arial" panose="020B0604020202020204" pitchFamily="34" charset="0"/>
                      </a:endParaRPr>
                    </a:p>
                    <a:p>
                      <a:r>
                        <a:rPr lang="en-US" sz="1600" b="0" dirty="0" smtClean="0">
                          <a:solidFill>
                            <a:schemeClr val="tx1"/>
                          </a:solidFill>
                          <a:latin typeface="Arial" panose="020B0604020202020204" pitchFamily="34" charset="0"/>
                          <a:cs typeface="Arial" panose="020B0604020202020204" pitchFamily="34" charset="0"/>
                        </a:rPr>
                        <a:t>Stop a countdown timer from running</a:t>
                      </a:r>
                      <a:endParaRPr lang="en-US" sz="1600" b="0" dirty="0" smtClean="0">
                        <a:solidFill>
                          <a:schemeClr val="tx1"/>
                        </a:solidFill>
                        <a:latin typeface="Arial" panose="020B0604020202020204" pitchFamily="34" charset="0"/>
                        <a:cs typeface="Arial" panose="020B0604020202020204" pitchFamily="34" charset="0"/>
                      </a:endParaRPr>
                    </a:p>
                    <a:p>
                      <a:r>
                        <a:rPr lang="en-US" sz="1600" b="0" dirty="0" smtClean="0">
                          <a:solidFill>
                            <a:schemeClr val="tx1"/>
                          </a:solidFill>
                          <a:latin typeface="Arial" panose="020B0604020202020204" pitchFamily="34" charset="0"/>
                          <a:cs typeface="Arial" panose="020B0604020202020204" pitchFamily="34" charset="0"/>
                        </a:rPr>
                        <a:t>Start the ACK</a:t>
                      </a:r>
                      <a:r>
                        <a:rPr lang="en-US" sz="1600" b="0" baseline="0" dirty="0" smtClean="0">
                          <a:solidFill>
                            <a:schemeClr val="tx1"/>
                          </a:solidFill>
                          <a:latin typeface="Arial" panose="020B0604020202020204" pitchFamily="34" charset="0"/>
                          <a:cs typeface="Arial" panose="020B0604020202020204" pitchFamily="34" charset="0"/>
                        </a:rPr>
                        <a:t> countdown timer</a:t>
                      </a:r>
                      <a:endParaRPr lang="en-US" sz="1600" b="0" baseline="0" dirty="0" smtClean="0">
                        <a:solidFill>
                          <a:schemeClr val="tx1"/>
                        </a:solidFill>
                        <a:latin typeface="Arial" panose="020B0604020202020204" pitchFamily="34" charset="0"/>
                        <a:cs typeface="Arial" panose="020B0604020202020204" pitchFamily="34" charset="0"/>
                      </a:endParaRPr>
                    </a:p>
                    <a:p>
                      <a:r>
                        <a:rPr lang="en-US" sz="1600" b="0" baseline="0" dirty="0" smtClean="0">
                          <a:solidFill>
                            <a:schemeClr val="tx1"/>
                          </a:solidFill>
                          <a:latin typeface="Arial" panose="020B0604020202020204" pitchFamily="34" charset="0"/>
                          <a:cs typeface="Arial" panose="020B0604020202020204" pitchFamily="34" charset="0"/>
                        </a:rPr>
                        <a:t>Stop the ACK countdown timer</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en-US" altLang="zh-CN" smtClean="0">
                <a:ea typeface="宋体" panose="02010600030101010101" pitchFamily="2" charset="-122"/>
              </a:rPr>
              <a:t>Two Sublayers of the Data Link Layer</a:t>
            </a:r>
            <a:endParaRPr lang="zh-CN" altLang="en-US" smtClean="0">
              <a:ea typeface="宋体" panose="02010600030101010101" pitchFamily="2" charset="-122"/>
            </a:endParaRPr>
          </a:p>
        </p:txBody>
      </p:sp>
      <p:sp>
        <p:nvSpPr>
          <p:cNvPr id="13315" name="内容占位符 2"/>
          <p:cNvSpPr>
            <a:spLocks noGrp="1"/>
          </p:cNvSpPr>
          <p:nvPr>
            <p:ph idx="1"/>
          </p:nvPr>
        </p:nvSpPr>
        <p:spPr/>
        <p:txBody>
          <a:bodyPr/>
          <a:lstStyle/>
          <a:p>
            <a:pPr marL="342900" indent="-342900">
              <a:buFont typeface="Arial" panose="020B0604020202020204" pitchFamily="34" charset="0"/>
              <a:buChar char="•"/>
            </a:pPr>
            <a:r>
              <a:rPr lang="en-US" altLang="zh-CN" smtClean="0">
                <a:ea typeface="宋体" panose="02010600030101010101" pitchFamily="2" charset="-122"/>
              </a:rPr>
              <a:t>Data Link Control (DLC) sublayer deals with all issues common to both point-to-point and broadcast links.</a:t>
            </a:r>
            <a:endParaRPr lang="en-US" altLang="zh-CN" smtClean="0">
              <a:ea typeface="宋体" panose="02010600030101010101" pitchFamily="2" charset="-122"/>
            </a:endParaRPr>
          </a:p>
          <a:p>
            <a:pPr marL="342900" indent="-342900">
              <a:buFont typeface="Arial" panose="020B0604020202020204" pitchFamily="34" charset="0"/>
              <a:buChar char="•"/>
            </a:pPr>
            <a:r>
              <a:rPr lang="en-US" altLang="zh-CN" smtClean="0">
                <a:ea typeface="宋体" panose="02010600030101010101" pitchFamily="2" charset="-122"/>
              </a:rPr>
              <a:t>Media Access Control (MAC) sublayer deals only with issues specific to broadcast links.</a:t>
            </a:r>
            <a:endParaRPr lang="zh-CN" altLang="en-US" smtClean="0">
              <a:ea typeface="宋体" panose="02010600030101010101" pitchFamily="2" charset="-122"/>
            </a:endParaRPr>
          </a:p>
        </p:txBody>
      </p:sp>
      <p:sp>
        <p:nvSpPr>
          <p:cNvPr id="13316"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zh-CN" smtClean="0">
                <a:ea typeface="宋体" panose="02010600030101010101" pitchFamily="2" charset="-122"/>
              </a:rPr>
              <a:t>Computer Networks, Chapter 3 The Data Link Layer</a:t>
            </a:r>
            <a:endParaRPr lang="en-US" altLang="zh-CN">
              <a:ea typeface="宋体" panose="02010600030101010101" pitchFamily="2" charset="-122"/>
            </a:endParaRPr>
          </a:p>
        </p:txBody>
      </p:sp>
      <p:pic>
        <p:nvPicPr>
          <p:cNvPr id="13317"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44588" y="3517900"/>
            <a:ext cx="6891337"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CN" smtClean="0">
                <a:ea typeface="宋体" panose="02010600030101010101" pitchFamily="2" charset="-122"/>
              </a:rPr>
              <a:t>Utopian Simplex Protocol (1)</a:t>
            </a:r>
            <a:endParaRPr lang="en-US" altLang="zh-CN" smtClean="0">
              <a:ea typeface="宋体" panose="02010600030101010101" pitchFamily="2" charset="-122"/>
            </a:endParaRPr>
          </a:p>
        </p:txBody>
      </p:sp>
      <p:sp>
        <p:nvSpPr>
          <p:cNvPr id="11267" name="Footer Placeholder 5"/>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11268" name="Content Placeholder 2"/>
          <p:cNvSpPr>
            <a:spLocks noGrp="1"/>
          </p:cNvSpPr>
          <p:nvPr>
            <p:ph idx="1"/>
          </p:nvPr>
        </p:nvSpPr>
        <p:spPr>
          <a:xfrm>
            <a:off x="914400" y="1392238"/>
            <a:ext cx="7789863" cy="4598987"/>
          </a:xfrm>
        </p:spPr>
        <p:txBody>
          <a:bodyPr/>
          <a:lstStyle/>
          <a:p>
            <a:r>
              <a:rPr lang="en-US" altLang="zh-CN" smtClean="0">
                <a:ea typeface="宋体" panose="02010600030101010101" pitchFamily="2" charset="-122"/>
              </a:rPr>
              <a:t>An optimistic protocol (p1) to get us started</a:t>
            </a:r>
            <a:endParaRPr lang="en-US" altLang="zh-CN" smtClean="0">
              <a:ea typeface="宋体" panose="02010600030101010101" pitchFamily="2" charset="-122"/>
            </a:endParaRPr>
          </a:p>
          <a:p>
            <a:pPr lvl="1"/>
            <a:r>
              <a:rPr lang="en-US" altLang="zh-CN" smtClean="0">
                <a:ea typeface="宋体" panose="02010600030101010101" pitchFamily="2" charset="-122"/>
              </a:rPr>
              <a:t>Assumes </a:t>
            </a:r>
            <a:r>
              <a:rPr lang="en-US" altLang="zh-CN" smtClean="0">
                <a:solidFill>
                  <a:srgbClr val="0000FF"/>
                </a:solidFill>
                <a:ea typeface="宋体" panose="02010600030101010101" pitchFamily="2" charset="-122"/>
              </a:rPr>
              <a:t>no errors</a:t>
            </a:r>
            <a:r>
              <a:rPr lang="en-US" altLang="zh-CN" smtClean="0">
                <a:ea typeface="宋体" panose="02010600030101010101" pitchFamily="2" charset="-122"/>
              </a:rPr>
              <a:t>, and </a:t>
            </a:r>
            <a:r>
              <a:rPr lang="en-US" altLang="zh-CN" smtClean="0">
                <a:solidFill>
                  <a:srgbClr val="0000FF"/>
                </a:solidFill>
                <a:ea typeface="宋体" panose="02010600030101010101" pitchFamily="2" charset="-122"/>
              </a:rPr>
              <a:t>receiver as fast as sender</a:t>
            </a:r>
            <a:endParaRPr lang="en-US" altLang="zh-CN" smtClean="0">
              <a:solidFill>
                <a:srgbClr val="0000FF"/>
              </a:solidFill>
              <a:ea typeface="宋体" panose="02010600030101010101" pitchFamily="2" charset="-122"/>
            </a:endParaRPr>
          </a:p>
          <a:p>
            <a:pPr lvl="1"/>
            <a:r>
              <a:rPr lang="en-US" altLang="zh-CN" smtClean="0">
                <a:ea typeface="宋体" panose="02010600030101010101" pitchFamily="2" charset="-122"/>
              </a:rPr>
              <a:t>Considers </a:t>
            </a:r>
            <a:r>
              <a:rPr lang="en-US" altLang="zh-CN" smtClean="0">
                <a:solidFill>
                  <a:srgbClr val="0000FF"/>
                </a:solidFill>
                <a:ea typeface="宋体" panose="02010600030101010101" pitchFamily="2" charset="-122"/>
              </a:rPr>
              <a:t>one-way</a:t>
            </a:r>
            <a:r>
              <a:rPr lang="en-US" altLang="zh-CN" smtClean="0">
                <a:ea typeface="宋体" panose="02010600030101010101" pitchFamily="2" charset="-122"/>
              </a:rPr>
              <a:t> data transfer</a:t>
            </a:r>
            <a:endParaRPr lang="en-US" altLang="zh-CN" smtClean="0">
              <a:ea typeface="宋体" panose="02010600030101010101" pitchFamily="2" charset="-122"/>
            </a:endParaRPr>
          </a:p>
          <a:p>
            <a:pPr lvl="1"/>
            <a:endParaRPr lang="en-US" altLang="zh-CN" smtClean="0">
              <a:ea typeface="宋体" panose="02010600030101010101" pitchFamily="2" charset="-122"/>
            </a:endParaRPr>
          </a:p>
          <a:p>
            <a:pPr lvl="1"/>
            <a:endParaRPr lang="en-US" altLang="zh-CN" smtClean="0">
              <a:ea typeface="宋体" panose="02010600030101010101" pitchFamily="2" charset="-122"/>
            </a:endParaRPr>
          </a:p>
          <a:p>
            <a:pPr lvl="1"/>
            <a:endParaRPr lang="en-US" altLang="zh-CN" smtClean="0">
              <a:ea typeface="宋体" panose="02010600030101010101" pitchFamily="2" charset="-122"/>
            </a:endParaRPr>
          </a:p>
          <a:p>
            <a:pPr lvl="1"/>
            <a:endParaRPr lang="en-US" altLang="zh-CN" smtClean="0">
              <a:ea typeface="宋体" panose="02010600030101010101" pitchFamily="2" charset="-122"/>
            </a:endParaRPr>
          </a:p>
          <a:p>
            <a:pPr lvl="1"/>
            <a:endParaRPr lang="en-US" altLang="zh-CN" smtClean="0">
              <a:ea typeface="宋体" panose="02010600030101010101" pitchFamily="2" charset="-122"/>
            </a:endParaRPr>
          </a:p>
          <a:p>
            <a:pPr lvl="1"/>
            <a:endParaRPr lang="en-US" altLang="zh-CN" smtClean="0">
              <a:ea typeface="宋体" panose="02010600030101010101" pitchFamily="2" charset="-122"/>
            </a:endParaRPr>
          </a:p>
          <a:p>
            <a:pPr lvl="1"/>
            <a:r>
              <a:rPr lang="en-US" altLang="zh-CN" smtClean="0">
                <a:ea typeface="宋体" panose="02010600030101010101" pitchFamily="2" charset="-122"/>
              </a:rPr>
              <a:t>That’s it, no error or flow control …</a:t>
            </a:r>
            <a:endParaRPr lang="en-US" altLang="zh-CN" smtClean="0">
              <a:ea typeface="宋体" panose="02010600030101010101" pitchFamily="2" charset="-122"/>
            </a:endParaRPr>
          </a:p>
          <a:p>
            <a:pPr lvl="2"/>
            <a:r>
              <a:rPr lang="en-US" altLang="zh-CN" smtClean="0">
                <a:solidFill>
                  <a:srgbClr val="0000FF"/>
                </a:solidFill>
                <a:ea typeface="宋体" panose="02010600030101010101" pitchFamily="2" charset="-122"/>
              </a:rPr>
              <a:t>This is essentially what Ethernet does – just blast packets and receive as quickly as possible</a:t>
            </a:r>
            <a:endParaRPr lang="en-US" altLang="zh-CN" smtClean="0">
              <a:solidFill>
                <a:srgbClr val="0000FF"/>
              </a:solidFill>
              <a:ea typeface="宋体" panose="02010600030101010101" pitchFamily="2" charset="-122"/>
            </a:endParaRPr>
          </a:p>
        </p:txBody>
      </p:sp>
      <p:grpSp>
        <p:nvGrpSpPr>
          <p:cNvPr id="11269" name="Group 12"/>
          <p:cNvGrpSpPr/>
          <p:nvPr/>
        </p:nvGrpSpPr>
        <p:grpSpPr bwMode="auto">
          <a:xfrm>
            <a:off x="819150" y="2722563"/>
            <a:ext cx="7477125" cy="2684462"/>
            <a:chOff x="819150" y="2638425"/>
            <a:chExt cx="7477125" cy="2683907"/>
          </a:xfrm>
        </p:grpSpPr>
        <p:pic>
          <p:nvPicPr>
            <p:cNvPr id="11271" name="Picture 2"/>
            <p:cNvPicPr>
              <a:picLocks noChangeAspect="1" noChangeArrowheads="1"/>
            </p:cNvPicPr>
            <p:nvPr/>
          </p:nvPicPr>
          <p:blipFill>
            <a:blip r:embed="rId1">
              <a:extLst>
                <a:ext uri="{28A0092B-C50C-407E-A947-70E740481C1C}">
                  <a14:useLocalDpi xmlns:a14="http://schemas.microsoft.com/office/drawing/2010/main" val="0"/>
                </a:ext>
              </a:extLst>
            </a:blip>
            <a:srcRect t="36755" r="57042" b="18083"/>
            <a:stretch>
              <a:fillRect/>
            </a:stretch>
          </p:blipFill>
          <p:spPr bwMode="auto">
            <a:xfrm>
              <a:off x="1276350" y="2638425"/>
              <a:ext cx="290512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2"/>
            <p:cNvPicPr>
              <a:picLocks noChangeAspect="1" noChangeArrowheads="1"/>
            </p:cNvPicPr>
            <p:nvPr/>
          </p:nvPicPr>
          <p:blipFill>
            <a:blip r:embed="rId2">
              <a:extLst>
                <a:ext uri="{28A0092B-C50C-407E-A947-70E740481C1C}">
                  <a14:useLocalDpi xmlns:a14="http://schemas.microsoft.com/office/drawing/2010/main" val="0"/>
                </a:ext>
              </a:extLst>
            </a:blip>
            <a:srcRect r="58102"/>
            <a:stretch>
              <a:fillRect/>
            </a:stretch>
          </p:blipFill>
          <p:spPr bwMode="auto">
            <a:xfrm>
              <a:off x="5210174" y="2686050"/>
              <a:ext cx="2733676" cy="247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TextBox 10"/>
            <p:cNvSpPr txBox="1">
              <a:spLocks noChangeArrowheads="1"/>
            </p:cNvSpPr>
            <p:nvPr/>
          </p:nvSpPr>
          <p:spPr bwMode="auto">
            <a:xfrm>
              <a:off x="819150" y="4953000"/>
              <a:ext cx="34480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Sender loops blasting frames</a:t>
              </a:r>
              <a:endParaRPr lang="en-US" altLang="zh-CN" sz="1800">
                <a:ea typeface="宋体" panose="02010600030101010101" pitchFamily="2" charset="-122"/>
              </a:endParaRPr>
            </a:p>
          </p:txBody>
        </p:sp>
        <p:sp>
          <p:nvSpPr>
            <p:cNvPr id="11274" name="TextBox 11"/>
            <p:cNvSpPr txBox="1">
              <a:spLocks noChangeArrowheads="1"/>
            </p:cNvSpPr>
            <p:nvPr/>
          </p:nvSpPr>
          <p:spPr bwMode="auto">
            <a:xfrm>
              <a:off x="5029201" y="4953000"/>
              <a:ext cx="3267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Receiver loops eating frames</a:t>
              </a:r>
              <a:endParaRPr lang="en-US" altLang="zh-CN" sz="1800">
                <a:ea typeface="宋体" panose="02010600030101010101" pitchFamily="2" charset="-122"/>
              </a:endParaRPr>
            </a:p>
          </p:txBody>
        </p:sp>
      </p:grpSp>
      <p:sp>
        <p:nvSpPr>
          <p:cNvPr id="14" name="TextBox 13"/>
          <p:cNvSpPr txBox="1"/>
          <p:nvPr/>
        </p:nvSpPr>
        <p:spPr>
          <a:xfrm>
            <a:off x="1257300" y="4848225"/>
            <a:ext cx="400050" cy="276225"/>
          </a:xfrm>
          <a:prstGeom prst="rect">
            <a:avLst/>
          </a:prstGeom>
          <a:noFill/>
        </p:spPr>
        <p:txBody>
          <a:bodyPr>
            <a:spAutoFit/>
          </a:bodyPr>
          <a:lstStyle/>
          <a:p>
            <a:pPr algn="ctr" eaLnBrk="1" hangingPunct="1">
              <a:defRPr/>
            </a:pPr>
            <a:r>
              <a:rPr lang="en-US" sz="1200" b="1" dirty="0">
                <a:solidFill>
                  <a:schemeClr val="tx1">
                    <a:lumMod val="75000"/>
                    <a:lumOff val="25000"/>
                  </a:schemeClr>
                </a:solidFill>
                <a:latin typeface="Arial" panose="020B0604020202020204" pitchFamily="34" charset="0"/>
                <a:cs typeface="Arial" panose="020B0604020202020204" pitchFamily="34" charset="0"/>
              </a:rPr>
              <a:t>}</a:t>
            </a:r>
            <a:endParaRPr lang="en-US" sz="1200" b="1" dirty="0">
              <a:solidFill>
                <a:schemeClr val="tx1">
                  <a:lumMod val="75000"/>
                  <a:lumOff val="2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en-US" altLang="zh-CN" smtClean="0">
                <a:ea typeface="宋体" panose="02010600030101010101" pitchFamily="2" charset="-122"/>
              </a:rPr>
              <a:t>Utopian Simplex Protocol (2)</a:t>
            </a:r>
            <a:endParaRPr lang="zh-CN" altLang="en-US" smtClean="0">
              <a:ea typeface="宋体" panose="02010600030101010101" pitchFamily="2" charset="-122"/>
            </a:endParaRPr>
          </a:p>
        </p:txBody>
      </p:sp>
      <p:sp>
        <p:nvSpPr>
          <p:cNvPr id="13315" name="内容占位符 2"/>
          <p:cNvSpPr>
            <a:spLocks noGrp="1"/>
          </p:cNvSpPr>
          <p:nvPr>
            <p:ph idx="1"/>
          </p:nvPr>
        </p:nvSpPr>
        <p:spPr>
          <a:xfrm>
            <a:off x="914400" y="1611313"/>
            <a:ext cx="7789863" cy="4598987"/>
          </a:xfrm>
        </p:spPr>
        <p:txBody>
          <a:bodyPr/>
          <a:lstStyle/>
          <a:p>
            <a:endParaRPr lang="zh-CN" altLang="en-US" smtClean="0">
              <a:ea typeface="宋体" panose="02010600030101010101" pitchFamily="2" charset="-122"/>
            </a:endParaRPr>
          </a:p>
        </p:txBody>
      </p:sp>
      <p:sp>
        <p:nvSpPr>
          <p:cNvPr id="13316"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pic>
        <p:nvPicPr>
          <p:cNvPr id="1331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575" y="1249363"/>
            <a:ext cx="8040688"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65463"/>
            <a:ext cx="73406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4451350"/>
            <a:ext cx="1138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5146675"/>
            <a:ext cx="1138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541838"/>
            <a:ext cx="35036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5278438"/>
            <a:ext cx="35036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638" y="4806950"/>
            <a:ext cx="113665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638" y="5516563"/>
            <a:ext cx="11366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5805488"/>
            <a:ext cx="952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2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2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175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20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zh-CN" smtClean="0">
                <a:ea typeface="宋体" panose="02010600030101010101" pitchFamily="2" charset="-122"/>
              </a:rPr>
              <a:t>Stop-and-Wait – Error-free channel</a:t>
            </a:r>
            <a:endParaRPr lang="en-US" altLang="zh-CN" smtClean="0">
              <a:ea typeface="宋体" panose="02010600030101010101" pitchFamily="2" charset="-122"/>
            </a:endParaRPr>
          </a:p>
        </p:txBody>
      </p:sp>
      <p:sp>
        <p:nvSpPr>
          <p:cNvPr id="15363" name="Footer Placeholder 5"/>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15364" name="Content Placeholder 2"/>
          <p:cNvSpPr>
            <a:spLocks noGrp="1"/>
          </p:cNvSpPr>
          <p:nvPr>
            <p:ph idx="1"/>
          </p:nvPr>
        </p:nvSpPr>
        <p:spPr>
          <a:xfrm>
            <a:off x="914400" y="1135063"/>
            <a:ext cx="7789863" cy="4598987"/>
          </a:xfrm>
        </p:spPr>
        <p:txBody>
          <a:bodyPr/>
          <a:lstStyle/>
          <a:p>
            <a:r>
              <a:rPr lang="en-US" altLang="zh-CN" smtClean="0">
                <a:ea typeface="宋体" panose="02010600030101010101" pitchFamily="2" charset="-122"/>
              </a:rPr>
              <a:t>Protocol (p2) ensures sender can’t outpace receiver:</a:t>
            </a:r>
            <a:endParaRPr lang="en-US" altLang="zh-CN" smtClean="0">
              <a:ea typeface="宋体" panose="02010600030101010101" pitchFamily="2" charset="-122"/>
            </a:endParaRPr>
          </a:p>
          <a:p>
            <a:pPr lvl="1"/>
            <a:r>
              <a:rPr lang="en-US" altLang="zh-CN" smtClean="0">
                <a:ea typeface="宋体" panose="02010600030101010101" pitchFamily="2" charset="-122"/>
              </a:rPr>
              <a:t>Receiver returns a dummy frame (</a:t>
            </a:r>
            <a:r>
              <a:rPr lang="en-US" altLang="zh-CN" smtClean="0">
                <a:solidFill>
                  <a:srgbClr val="0000FF"/>
                </a:solidFill>
                <a:ea typeface="宋体" panose="02010600030101010101" pitchFamily="2" charset="-122"/>
              </a:rPr>
              <a:t>ack</a:t>
            </a:r>
            <a:r>
              <a:rPr lang="en-US" altLang="zh-CN" smtClean="0">
                <a:ea typeface="宋体" panose="02010600030101010101" pitchFamily="2" charset="-122"/>
              </a:rPr>
              <a:t>) when ready</a:t>
            </a:r>
            <a:endParaRPr lang="en-US" altLang="zh-CN" smtClean="0">
              <a:ea typeface="宋体" panose="02010600030101010101" pitchFamily="2" charset="-122"/>
            </a:endParaRPr>
          </a:p>
          <a:p>
            <a:pPr lvl="1"/>
            <a:r>
              <a:rPr lang="en-US" altLang="zh-CN" smtClean="0">
                <a:ea typeface="宋体" panose="02010600030101010101" pitchFamily="2" charset="-122"/>
              </a:rPr>
              <a:t>Only one frame out at a time – called </a:t>
            </a:r>
            <a:r>
              <a:rPr lang="en-US" altLang="zh-CN" u="sng" smtClean="0">
                <a:solidFill>
                  <a:srgbClr val="0000FF"/>
                </a:solidFill>
                <a:ea typeface="宋体" panose="02010600030101010101" pitchFamily="2" charset="-122"/>
              </a:rPr>
              <a:t>stop-and-wait</a:t>
            </a:r>
            <a:endParaRPr lang="en-US" altLang="zh-CN" smtClean="0">
              <a:solidFill>
                <a:srgbClr val="0000FF"/>
              </a:solidFill>
              <a:ea typeface="宋体" panose="02010600030101010101" pitchFamily="2" charset="-122"/>
            </a:endParaRPr>
          </a:p>
          <a:p>
            <a:pPr lvl="1"/>
            <a:r>
              <a:rPr lang="en-US" altLang="zh-CN" smtClean="0">
                <a:ea typeface="宋体" panose="02010600030101010101" pitchFamily="2" charset="-122"/>
              </a:rPr>
              <a:t>We added flow control! </a:t>
            </a:r>
            <a:endParaRPr lang="en-US" altLang="zh-CN" smtClean="0">
              <a:ea typeface="宋体" panose="02010600030101010101" pitchFamily="2" charset="-122"/>
            </a:endParaRPr>
          </a:p>
        </p:txBody>
      </p:sp>
      <p:pic>
        <p:nvPicPr>
          <p:cNvPr id="15365" name="Picture 2"/>
          <p:cNvPicPr>
            <a:picLocks noChangeAspect="1" noChangeArrowheads="1"/>
          </p:cNvPicPr>
          <p:nvPr/>
        </p:nvPicPr>
        <p:blipFill>
          <a:blip r:embed="rId1">
            <a:extLst>
              <a:ext uri="{28A0092B-C50C-407E-A947-70E740481C1C}">
                <a14:useLocalDpi xmlns:a14="http://schemas.microsoft.com/office/drawing/2010/main" val="0"/>
              </a:ext>
            </a:extLst>
          </a:blip>
          <a:srcRect t="40288" r="60132" b="1337"/>
          <a:stretch>
            <a:fillRect/>
          </a:stretch>
        </p:blipFill>
        <p:spPr bwMode="auto">
          <a:xfrm>
            <a:off x="1438275" y="3048000"/>
            <a:ext cx="2886075"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2"/>
          <p:cNvPicPr>
            <a:picLocks noChangeAspect="1" noChangeArrowheads="1"/>
          </p:cNvPicPr>
          <p:nvPr/>
        </p:nvPicPr>
        <p:blipFill>
          <a:blip r:embed="rId2">
            <a:extLst>
              <a:ext uri="{28A0092B-C50C-407E-A947-70E740481C1C}">
                <a14:useLocalDpi xmlns:a14="http://schemas.microsoft.com/office/drawing/2010/main" val="0"/>
              </a:ext>
            </a:extLst>
          </a:blip>
          <a:srcRect r="60178"/>
          <a:stretch>
            <a:fillRect/>
          </a:stretch>
        </p:blipFill>
        <p:spPr bwMode="auto">
          <a:xfrm>
            <a:off x="5000625" y="3028950"/>
            <a:ext cx="2713038"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TextBox 13"/>
          <p:cNvSpPr txBox="1">
            <a:spLocks noChangeArrowheads="1"/>
          </p:cNvSpPr>
          <p:nvPr/>
        </p:nvSpPr>
        <p:spPr bwMode="auto">
          <a:xfrm>
            <a:off x="1152525" y="5657850"/>
            <a:ext cx="3448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Sender waits to for ack after passing frame to physical layer</a:t>
            </a:r>
            <a:endParaRPr lang="en-US" altLang="zh-CN" sz="1800">
              <a:ea typeface="宋体" panose="02010600030101010101" pitchFamily="2" charset="-122"/>
            </a:endParaRPr>
          </a:p>
        </p:txBody>
      </p:sp>
      <p:sp>
        <p:nvSpPr>
          <p:cNvPr id="15368" name="TextBox 14"/>
          <p:cNvSpPr txBox="1">
            <a:spLocks noChangeArrowheads="1"/>
          </p:cNvSpPr>
          <p:nvPr/>
        </p:nvSpPr>
        <p:spPr bwMode="auto">
          <a:xfrm>
            <a:off x="4714875" y="5648325"/>
            <a:ext cx="3705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Receiver sends ack after passing frame to network layer</a:t>
            </a:r>
            <a:endParaRPr lang="en-US" altLang="zh-CN"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CN" smtClean="0">
                <a:ea typeface="宋体" panose="02010600030101010101" pitchFamily="2" charset="-122"/>
              </a:rPr>
              <a:t>Stop-and-Wait – Noisy channel (1)</a:t>
            </a:r>
            <a:endParaRPr lang="en-US" altLang="zh-CN" smtClean="0">
              <a:ea typeface="宋体" panose="02010600030101010101" pitchFamily="2" charset="-122"/>
            </a:endParaRPr>
          </a:p>
        </p:txBody>
      </p:sp>
      <p:sp>
        <p:nvSpPr>
          <p:cNvPr id="17411"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sp>
        <p:nvSpPr>
          <p:cNvPr id="17412" name="Content Placeholder 3"/>
          <p:cNvSpPr>
            <a:spLocks noGrp="1"/>
          </p:cNvSpPr>
          <p:nvPr>
            <p:ph idx="1"/>
          </p:nvPr>
        </p:nvSpPr>
        <p:spPr>
          <a:xfrm>
            <a:off x="914400" y="1468438"/>
            <a:ext cx="7789863" cy="4598987"/>
          </a:xfrm>
        </p:spPr>
        <p:txBody>
          <a:bodyPr/>
          <a:lstStyle/>
          <a:p>
            <a:r>
              <a:rPr lang="en-US" altLang="zh-CN" u="sng" smtClean="0">
                <a:ea typeface="宋体" panose="02010600030101010101" pitchFamily="2" charset="-122"/>
              </a:rPr>
              <a:t>ARQ</a:t>
            </a:r>
            <a:r>
              <a:rPr lang="en-US" altLang="zh-CN" smtClean="0">
                <a:ea typeface="宋体" panose="02010600030101010101" pitchFamily="2" charset="-122"/>
              </a:rPr>
              <a:t> (</a:t>
            </a:r>
            <a:r>
              <a:rPr lang="en-US" altLang="zh-CN" smtClean="0">
                <a:solidFill>
                  <a:srgbClr val="0000FF"/>
                </a:solidFill>
                <a:ea typeface="宋体" panose="02010600030101010101" pitchFamily="2" charset="-122"/>
              </a:rPr>
              <a:t>Automatic Repeat reQuest</a:t>
            </a:r>
            <a:r>
              <a:rPr lang="en-US" altLang="zh-CN" smtClean="0">
                <a:ea typeface="宋体" panose="02010600030101010101" pitchFamily="2" charset="-122"/>
              </a:rPr>
              <a:t>) adds error control</a:t>
            </a:r>
            <a:endParaRPr lang="en-US" altLang="zh-CN" smtClean="0">
              <a:ea typeface="宋体" panose="02010600030101010101" pitchFamily="2" charset="-122"/>
            </a:endParaRPr>
          </a:p>
          <a:p>
            <a:pPr lvl="1"/>
            <a:r>
              <a:rPr lang="en-US" altLang="zh-CN" smtClean="0">
                <a:ea typeface="宋体" panose="02010600030101010101" pitchFamily="2" charset="-122"/>
              </a:rPr>
              <a:t>ARQ is also called PAR (Positive Acknowledgement with Retransmission)</a:t>
            </a:r>
            <a:endParaRPr lang="en-US" altLang="zh-CN" smtClean="0">
              <a:ea typeface="宋体" panose="02010600030101010101" pitchFamily="2" charset="-122"/>
            </a:endParaRPr>
          </a:p>
          <a:p>
            <a:pPr lvl="1"/>
            <a:r>
              <a:rPr lang="en-US" altLang="zh-CN" smtClean="0">
                <a:ea typeface="宋体" panose="02010600030101010101" pitchFamily="2" charset="-122"/>
              </a:rPr>
              <a:t>Receiver </a:t>
            </a:r>
            <a:r>
              <a:rPr lang="en-US" altLang="zh-CN" smtClean="0">
                <a:solidFill>
                  <a:srgbClr val="0000FF"/>
                </a:solidFill>
                <a:ea typeface="宋体" panose="02010600030101010101" pitchFamily="2" charset="-122"/>
              </a:rPr>
              <a:t>acks </a:t>
            </a:r>
            <a:r>
              <a:rPr lang="en-US" altLang="zh-CN" smtClean="0">
                <a:ea typeface="宋体" panose="02010600030101010101" pitchFamily="2" charset="-122"/>
              </a:rPr>
              <a:t>frames that are correctly delivered</a:t>
            </a:r>
            <a:endParaRPr lang="en-US" altLang="zh-CN" smtClean="0">
              <a:ea typeface="宋体" panose="02010600030101010101" pitchFamily="2" charset="-122"/>
            </a:endParaRPr>
          </a:p>
          <a:p>
            <a:pPr lvl="1"/>
            <a:r>
              <a:rPr lang="en-US" altLang="zh-CN" smtClean="0">
                <a:ea typeface="宋体" panose="02010600030101010101" pitchFamily="2" charset="-122"/>
              </a:rPr>
              <a:t>Sender sets </a:t>
            </a:r>
            <a:r>
              <a:rPr lang="en-US" altLang="zh-CN" smtClean="0">
                <a:solidFill>
                  <a:srgbClr val="0000FF"/>
                </a:solidFill>
                <a:ea typeface="宋体" panose="02010600030101010101" pitchFamily="2" charset="-122"/>
              </a:rPr>
              <a:t>timer</a:t>
            </a:r>
            <a:r>
              <a:rPr lang="en-US" altLang="zh-CN" smtClean="0">
                <a:ea typeface="宋体" panose="02010600030101010101" pitchFamily="2" charset="-122"/>
              </a:rPr>
              <a:t> and </a:t>
            </a:r>
            <a:r>
              <a:rPr lang="en-US" altLang="zh-CN" smtClean="0">
                <a:solidFill>
                  <a:srgbClr val="0000FF"/>
                </a:solidFill>
                <a:ea typeface="宋体" panose="02010600030101010101" pitchFamily="2" charset="-122"/>
              </a:rPr>
              <a:t>resends</a:t>
            </a:r>
            <a:r>
              <a:rPr lang="en-US" altLang="zh-CN" smtClean="0">
                <a:ea typeface="宋体" panose="02010600030101010101" pitchFamily="2" charset="-122"/>
              </a:rPr>
              <a:t> frame if no ack)</a:t>
            </a:r>
            <a:endParaRPr lang="en-US" altLang="zh-CN" smtClean="0">
              <a:ea typeface="宋体" panose="02010600030101010101" pitchFamily="2" charset="-122"/>
            </a:endParaRPr>
          </a:p>
          <a:p>
            <a:pPr lvl="4">
              <a:buFont typeface="Wingdings" panose="05000000000000000000" pitchFamily="2" charset="2"/>
              <a:buNone/>
            </a:pPr>
            <a:endParaRPr lang="en-US" altLang="zh-CN" smtClean="0">
              <a:ea typeface="宋体" panose="02010600030101010101" pitchFamily="2" charset="-122"/>
            </a:endParaRPr>
          </a:p>
          <a:p>
            <a:r>
              <a:rPr lang="en-US" altLang="zh-CN" smtClean="0">
                <a:ea typeface="宋体" panose="02010600030101010101" pitchFamily="2" charset="-122"/>
              </a:rPr>
              <a:t>For correctness, </a:t>
            </a:r>
            <a:r>
              <a:rPr lang="en-US" altLang="zh-CN" b="1" smtClean="0">
                <a:solidFill>
                  <a:srgbClr val="0000FF"/>
                </a:solidFill>
                <a:ea typeface="宋体" panose="02010600030101010101" pitchFamily="2" charset="-122"/>
              </a:rPr>
              <a:t>frames and acks must be numbered</a:t>
            </a:r>
            <a:endParaRPr lang="en-US" altLang="zh-CN" b="1" smtClean="0">
              <a:solidFill>
                <a:srgbClr val="0000FF"/>
              </a:solidFill>
              <a:ea typeface="宋体" panose="02010600030101010101" pitchFamily="2" charset="-122"/>
            </a:endParaRPr>
          </a:p>
          <a:p>
            <a:pPr lvl="1"/>
            <a:r>
              <a:rPr lang="en-US" altLang="zh-CN" smtClean="0">
                <a:ea typeface="宋体" panose="02010600030101010101" pitchFamily="2" charset="-122"/>
              </a:rPr>
              <a:t>Else receiver can’t tell retransmission (due to lost ack or early timer) from new frame</a:t>
            </a:r>
            <a:endParaRPr lang="en-US" altLang="zh-CN" smtClean="0">
              <a:ea typeface="宋体" panose="02010600030101010101" pitchFamily="2" charset="-122"/>
            </a:endParaRPr>
          </a:p>
          <a:p>
            <a:pPr lvl="1"/>
            <a:r>
              <a:rPr lang="en-US" altLang="zh-CN" smtClean="0">
                <a:ea typeface="宋体" panose="02010600030101010101" pitchFamily="2" charset="-122"/>
              </a:rPr>
              <a:t>For stop-and-wait, 2 numbers (1 bit) are sufficient</a:t>
            </a:r>
            <a:endParaRPr lang="en-US" altLang="zh-CN" smtClean="0">
              <a:ea typeface="宋体" panose="02010600030101010101" pitchFamily="2" charset="-122"/>
            </a:endParaRPr>
          </a:p>
          <a:p>
            <a:pPr lvl="1"/>
            <a:endParaRPr lang="en-US" altLang="zh-CN" smtClean="0">
              <a:ea typeface="宋体" panose="02010600030101010101" pitchFamily="2" charset="-122"/>
            </a:endParaRPr>
          </a:p>
          <a:p>
            <a:pPr lvl="1"/>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smtClean="0">
                <a:ea typeface="宋体" panose="02010600030101010101" pitchFamily="2" charset="-122"/>
              </a:rPr>
              <a:t>Stop-and-Wait – Noisy channel (2)</a:t>
            </a:r>
            <a:endParaRPr lang="zh-CN" altLang="en-US" smtClean="0">
              <a:ea typeface="宋体" panose="02010600030101010101" pitchFamily="2" charset="-122"/>
            </a:endParaRPr>
          </a:p>
        </p:txBody>
      </p:sp>
      <p:sp>
        <p:nvSpPr>
          <p:cNvPr id="19459" name="内容占位符 2"/>
          <p:cNvSpPr>
            <a:spLocks noGrp="1"/>
          </p:cNvSpPr>
          <p:nvPr>
            <p:ph idx="1"/>
          </p:nvPr>
        </p:nvSpPr>
        <p:spPr>
          <a:xfrm>
            <a:off x="914400" y="1611313"/>
            <a:ext cx="7789863" cy="4598987"/>
          </a:xfrm>
        </p:spPr>
        <p:txBody>
          <a:bodyPr/>
          <a:lstStyle/>
          <a:p>
            <a:endParaRPr lang="zh-CN" altLang="en-US" smtClean="0">
              <a:ea typeface="宋体" panose="02010600030101010101" pitchFamily="2" charset="-122"/>
            </a:endParaRPr>
          </a:p>
        </p:txBody>
      </p:sp>
      <p:sp>
        <p:nvSpPr>
          <p:cNvPr id="19460"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pic>
        <p:nvPicPr>
          <p:cNvPr id="1946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2554288"/>
            <a:ext cx="8231188"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smtClean="0">
                <a:ea typeface="宋体" panose="02010600030101010101" pitchFamily="2" charset="-122"/>
              </a:rPr>
              <a:t>Stop-and-Wait – Noisy channel (3)</a:t>
            </a:r>
            <a:endParaRPr lang="zh-CN" altLang="en-US" smtClean="0">
              <a:ea typeface="宋体" panose="02010600030101010101" pitchFamily="2" charset="-122"/>
            </a:endParaRPr>
          </a:p>
        </p:txBody>
      </p:sp>
      <p:sp>
        <p:nvSpPr>
          <p:cNvPr id="20483" name="内容占位符 2"/>
          <p:cNvSpPr>
            <a:spLocks noGrp="1"/>
          </p:cNvSpPr>
          <p:nvPr>
            <p:ph idx="1"/>
          </p:nvPr>
        </p:nvSpPr>
        <p:spPr>
          <a:xfrm>
            <a:off x="914400" y="1611313"/>
            <a:ext cx="7789863" cy="4598987"/>
          </a:xfrm>
        </p:spPr>
        <p:txBody>
          <a:bodyPr/>
          <a:lstStyle/>
          <a:p>
            <a:endParaRPr lang="zh-CN" altLang="en-US" smtClean="0">
              <a:ea typeface="宋体" panose="02010600030101010101" pitchFamily="2" charset="-122"/>
            </a:endParaRPr>
          </a:p>
        </p:txBody>
      </p:sp>
      <p:sp>
        <p:nvSpPr>
          <p:cNvPr id="20484"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pic>
        <p:nvPicPr>
          <p:cNvPr id="2048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47963" y="927100"/>
            <a:ext cx="4851400" cy="526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1524000"/>
            <a:ext cx="206375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3690938"/>
            <a:ext cx="2060575"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a:spLocks noChangeArrowheads="1"/>
          </p:cNvSpPr>
          <p:nvPr/>
        </p:nvSpPr>
        <p:spPr bwMode="auto">
          <a:xfrm>
            <a:off x="7143750" y="1916113"/>
            <a:ext cx="19097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a:solidFill>
                  <a:srgbClr val="0000FF"/>
                </a:solidFill>
                <a:latin typeface="Calibri" panose="020F0502020204030204" charset="0"/>
                <a:ea typeface="宋体" panose="02010600030101010101" pitchFamily="2" charset="-122"/>
                <a:cs typeface="Calibri" panose="020F0502020204030204" charset="0"/>
              </a:rPr>
              <a:t>The 1</a:t>
            </a:r>
            <a:r>
              <a:rPr lang="en-US" altLang="zh-CN" sz="1600" b="1" baseline="30000">
                <a:solidFill>
                  <a:srgbClr val="0000FF"/>
                </a:solidFill>
                <a:latin typeface="Calibri" panose="020F0502020204030204" charset="0"/>
                <a:ea typeface="宋体" panose="02010600030101010101" pitchFamily="2" charset="-122"/>
                <a:cs typeface="Calibri" panose="020F0502020204030204" charset="0"/>
              </a:rPr>
              <a:t>st</a:t>
            </a:r>
            <a:r>
              <a:rPr lang="en-US" altLang="zh-CN" sz="1600" b="1">
                <a:solidFill>
                  <a:srgbClr val="0000FF"/>
                </a:solidFill>
                <a:latin typeface="Calibri" panose="020F0502020204030204" charset="0"/>
                <a:ea typeface="宋体" panose="02010600030101010101" pitchFamily="2" charset="-122"/>
                <a:cs typeface="Calibri" panose="020F0502020204030204" charset="0"/>
              </a:rPr>
              <a:t> frame is sent and acknowledged.</a:t>
            </a:r>
            <a:endParaRPr lang="zh-CN" altLang="en-US" sz="1600" b="1">
              <a:solidFill>
                <a:srgbClr val="0000FF"/>
              </a:solidFill>
              <a:ea typeface="宋体" panose="02010600030101010101" pitchFamily="2" charset="-122"/>
              <a:cs typeface="Calibri" panose="020F0502020204030204" charset="0"/>
            </a:endParaRPr>
          </a:p>
        </p:txBody>
      </p:sp>
      <p:sp>
        <p:nvSpPr>
          <p:cNvPr id="9" name="矩形 8"/>
          <p:cNvSpPr>
            <a:spLocks noChangeArrowheads="1"/>
          </p:cNvSpPr>
          <p:nvPr/>
        </p:nvSpPr>
        <p:spPr bwMode="auto">
          <a:xfrm>
            <a:off x="7134225" y="2625725"/>
            <a:ext cx="20177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a:solidFill>
                  <a:srgbClr val="0000FF"/>
                </a:solidFill>
                <a:latin typeface="Calibri" panose="020F0502020204030204" charset="0"/>
                <a:ea typeface="宋体" panose="02010600030101010101" pitchFamily="2" charset="-122"/>
                <a:cs typeface="Calibri" panose="020F0502020204030204" charset="0"/>
              </a:rPr>
              <a:t>The 2</a:t>
            </a:r>
            <a:r>
              <a:rPr lang="en-US" altLang="zh-CN" sz="1600" b="1" baseline="30000">
                <a:solidFill>
                  <a:srgbClr val="0000FF"/>
                </a:solidFill>
                <a:latin typeface="Calibri" panose="020F0502020204030204" charset="0"/>
                <a:ea typeface="宋体" panose="02010600030101010101" pitchFamily="2" charset="-122"/>
                <a:cs typeface="Calibri" panose="020F0502020204030204" charset="0"/>
              </a:rPr>
              <a:t>nd</a:t>
            </a:r>
            <a:r>
              <a:rPr lang="en-US" altLang="zh-CN" sz="1600" b="1">
                <a:solidFill>
                  <a:srgbClr val="0000FF"/>
                </a:solidFill>
                <a:latin typeface="Calibri" panose="020F0502020204030204" charset="0"/>
                <a:ea typeface="宋体" panose="02010600030101010101" pitchFamily="2" charset="-122"/>
                <a:cs typeface="Calibri" panose="020F0502020204030204" charset="0"/>
              </a:rPr>
              <a:t> frame is sent, but lost. After time-out, it is resent.</a:t>
            </a:r>
            <a:endParaRPr lang="zh-CN" altLang="en-US" sz="1600" b="1">
              <a:solidFill>
                <a:srgbClr val="0000FF"/>
              </a:solidFill>
              <a:ea typeface="宋体" panose="02010600030101010101" pitchFamily="2" charset="-122"/>
              <a:cs typeface="Calibri" panose="020F0502020204030204" charset="0"/>
            </a:endParaRPr>
          </a:p>
        </p:txBody>
      </p:sp>
      <p:sp>
        <p:nvSpPr>
          <p:cNvPr id="12" name="矩形 11"/>
          <p:cNvSpPr>
            <a:spLocks noChangeArrowheads="1"/>
          </p:cNvSpPr>
          <p:nvPr/>
        </p:nvSpPr>
        <p:spPr bwMode="auto">
          <a:xfrm>
            <a:off x="7134225" y="4327525"/>
            <a:ext cx="18764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a:solidFill>
                  <a:srgbClr val="0000FF"/>
                </a:solidFill>
                <a:latin typeface="Calibri" panose="020F0502020204030204" charset="0"/>
                <a:ea typeface="宋体" panose="02010600030101010101" pitchFamily="2" charset="-122"/>
                <a:cs typeface="Calibri" panose="020F0502020204030204" charset="0"/>
              </a:rPr>
              <a:t>The 3</a:t>
            </a:r>
            <a:r>
              <a:rPr lang="en-US" altLang="zh-CN" sz="1600" b="1" baseline="30000">
                <a:solidFill>
                  <a:srgbClr val="0000FF"/>
                </a:solidFill>
                <a:latin typeface="Calibri" panose="020F0502020204030204" charset="0"/>
                <a:ea typeface="宋体" panose="02010600030101010101" pitchFamily="2" charset="-122"/>
                <a:cs typeface="Calibri" panose="020F0502020204030204" charset="0"/>
              </a:rPr>
              <a:t>rd</a:t>
            </a:r>
            <a:r>
              <a:rPr lang="en-US" altLang="zh-CN" sz="1600" b="1">
                <a:solidFill>
                  <a:srgbClr val="0000FF"/>
                </a:solidFill>
                <a:latin typeface="Calibri" panose="020F0502020204030204" charset="0"/>
                <a:ea typeface="宋体" panose="02010600030101010101" pitchFamily="2" charset="-122"/>
                <a:cs typeface="Calibri" panose="020F0502020204030204" charset="0"/>
              </a:rPr>
              <a:t> frame is sent and ACKed, but the ACK is lost. The frame is resent. </a:t>
            </a:r>
            <a:endParaRPr lang="zh-CN" altLang="en-US" sz="1600" b="1">
              <a:solidFill>
                <a:srgbClr val="0000FF"/>
              </a:solidFill>
              <a:latin typeface="Calibri" panose="020F0502020204030204" charset="0"/>
              <a:ea typeface="宋体" panose="02010600030101010101" pitchFamily="2" charset="-122"/>
              <a:cs typeface="Calibri" panose="020F0502020204030204" charset="0"/>
            </a:endParaRPr>
          </a:p>
        </p:txBody>
      </p:sp>
      <p:sp>
        <p:nvSpPr>
          <p:cNvPr id="13" name="矩形 12"/>
          <p:cNvSpPr>
            <a:spLocks noChangeArrowheads="1"/>
          </p:cNvSpPr>
          <p:nvPr/>
        </p:nvSpPr>
        <p:spPr bwMode="auto">
          <a:xfrm>
            <a:off x="4191000" y="6073775"/>
            <a:ext cx="4891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sz="1800" b="1">
                <a:solidFill>
                  <a:srgbClr val="0000FF"/>
                </a:solidFill>
                <a:latin typeface="Calibri" panose="020F0502020204030204" charset="0"/>
                <a:ea typeface="宋体" panose="02010600030101010101" pitchFamily="2" charset="-122"/>
                <a:cs typeface="Calibri" panose="020F0502020204030204" charset="0"/>
              </a:rPr>
              <a:t>It is not right for the network layer at the receiver site receives two copies of the 3</a:t>
            </a:r>
            <a:r>
              <a:rPr lang="en-US" altLang="zh-CN" sz="1800" b="1" baseline="30000">
                <a:solidFill>
                  <a:srgbClr val="0000FF"/>
                </a:solidFill>
                <a:latin typeface="Calibri" panose="020F0502020204030204" charset="0"/>
                <a:ea typeface="宋体" panose="02010600030101010101" pitchFamily="2" charset="-122"/>
                <a:cs typeface="Calibri" panose="020F0502020204030204" charset="0"/>
              </a:rPr>
              <a:t>rd</a:t>
            </a:r>
            <a:r>
              <a:rPr lang="en-US" altLang="zh-CN" sz="1800" b="1">
                <a:solidFill>
                  <a:srgbClr val="0000FF"/>
                </a:solidFill>
                <a:latin typeface="Calibri" panose="020F0502020204030204" charset="0"/>
                <a:ea typeface="宋体" panose="02010600030101010101" pitchFamily="2" charset="-122"/>
                <a:cs typeface="Calibri" panose="020F0502020204030204" charset="0"/>
              </a:rPr>
              <a:t> frame.</a:t>
            </a:r>
            <a:endParaRPr lang="en-US" altLang="zh-CN" sz="1800" b="1">
              <a:solidFill>
                <a:srgbClr val="0000FF"/>
              </a:solidFill>
              <a:latin typeface="Calibri" panose="020F0502020204030204" charset="0"/>
              <a:ea typeface="宋体" panose="02010600030101010101" pitchFamily="2" charset="-122"/>
              <a:cs typeface="Calibri" panose="020F0502020204030204" charset="0"/>
            </a:endParaRPr>
          </a:p>
        </p:txBody>
      </p:sp>
      <p:sp>
        <p:nvSpPr>
          <p:cNvPr id="14" name="矩形 13"/>
          <p:cNvSpPr>
            <a:spLocks noChangeArrowheads="1"/>
          </p:cNvSpPr>
          <p:nvPr/>
        </p:nvSpPr>
        <p:spPr bwMode="auto">
          <a:xfrm>
            <a:off x="4986338" y="5746750"/>
            <a:ext cx="3617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b="1">
                <a:solidFill>
                  <a:srgbClr val="FF2BD8"/>
                </a:solidFill>
                <a:latin typeface="Calibri" panose="020F0502020204030204" charset="0"/>
                <a:ea typeface="宋体" panose="02010600030101010101" pitchFamily="2" charset="-122"/>
                <a:cs typeface="Calibri" panose="020F0502020204030204" charset="0"/>
              </a:rPr>
              <a:t>Is there any problem here?</a:t>
            </a:r>
            <a:endParaRPr lang="en-US" altLang="zh-CN" b="1">
              <a:solidFill>
                <a:srgbClr val="FF2BD8"/>
              </a:solidFill>
              <a:latin typeface="Calibri" panose="020F0502020204030204" charset="0"/>
              <a:ea typeface="宋体" panose="02010600030101010101" pitchFamily="2" charset="-122"/>
              <a:cs typeface="Calibri" panose="020F0502020204030204" charset="0"/>
            </a:endParaRPr>
          </a:p>
        </p:txBody>
      </p:sp>
      <p:sp>
        <p:nvSpPr>
          <p:cNvPr id="15" name="矩形 14"/>
          <p:cNvSpPr>
            <a:spLocks noChangeArrowheads="1"/>
          </p:cNvSpPr>
          <p:nvPr/>
        </p:nvSpPr>
        <p:spPr bwMode="auto">
          <a:xfrm>
            <a:off x="100013" y="4926013"/>
            <a:ext cx="39100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b="1">
                <a:solidFill>
                  <a:srgbClr val="FF2BD8"/>
                </a:solidFill>
                <a:latin typeface="Calibri" panose="020F0502020204030204" charset="0"/>
                <a:ea typeface="宋体" panose="02010600030101010101" pitchFamily="2" charset="-122"/>
                <a:cs typeface="Calibri" panose="020F0502020204030204" charset="0"/>
              </a:rPr>
              <a:t>How</a:t>
            </a:r>
            <a:r>
              <a:rPr lang="zh-CN" altLang="en-US" b="1">
                <a:solidFill>
                  <a:srgbClr val="FF2BD8"/>
                </a:solidFill>
                <a:latin typeface="Calibri" panose="020F0502020204030204" charset="0"/>
                <a:ea typeface="宋体" panose="02010600030101010101" pitchFamily="2" charset="-122"/>
                <a:cs typeface="Calibri" panose="020F0502020204030204" charset="0"/>
              </a:rPr>
              <a:t> </a:t>
            </a:r>
            <a:r>
              <a:rPr lang="en-US" altLang="zh-CN" b="1">
                <a:solidFill>
                  <a:srgbClr val="FF2BD8"/>
                </a:solidFill>
                <a:latin typeface="Calibri" panose="020F0502020204030204" charset="0"/>
                <a:ea typeface="宋体" panose="02010600030101010101" pitchFamily="2" charset="-122"/>
                <a:cs typeface="Calibri" panose="020F0502020204030204" charset="0"/>
              </a:rPr>
              <a:t>to correct this problem?</a:t>
            </a:r>
            <a:endParaRPr lang="en-US" altLang="zh-CN" b="1">
              <a:solidFill>
                <a:srgbClr val="FF2BD8"/>
              </a:solidFill>
              <a:latin typeface="Calibri" panose="020F0502020204030204" charset="0"/>
              <a:ea typeface="宋体" panose="02010600030101010101" pitchFamily="2" charset="-122"/>
              <a:cs typeface="Calibri" panose="020F0502020204030204" charset="0"/>
            </a:endParaRPr>
          </a:p>
        </p:txBody>
      </p:sp>
      <p:sp>
        <p:nvSpPr>
          <p:cNvPr id="16" name="矩形 15"/>
          <p:cNvSpPr>
            <a:spLocks noChangeArrowheads="1"/>
          </p:cNvSpPr>
          <p:nvPr/>
        </p:nvSpPr>
        <p:spPr bwMode="auto">
          <a:xfrm>
            <a:off x="66675" y="5395913"/>
            <a:ext cx="32337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sz="1800" b="1">
                <a:solidFill>
                  <a:srgbClr val="0000FF"/>
                </a:solidFill>
                <a:latin typeface="Calibri" panose="020F0502020204030204" charset="0"/>
                <a:ea typeface="宋体" panose="02010600030101010101" pitchFamily="2" charset="-122"/>
                <a:cs typeface="Calibri" panose="020F0502020204030204" charset="0"/>
              </a:rPr>
              <a:t>Using sequence numbers and acknowledgment numbers.</a:t>
            </a:r>
            <a:endParaRPr lang="en-US" altLang="zh-CN" sz="1800" b="1">
              <a:solidFill>
                <a:srgbClr val="0000FF"/>
              </a:solidFill>
              <a:latin typeface="Calibri" panose="020F05020202040302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4" grpId="0"/>
      <p:bldP spid="15"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smtClean="0">
                <a:ea typeface="宋体" panose="02010600030101010101" pitchFamily="2" charset="-122"/>
              </a:rPr>
              <a:t>Stop-and-Wait – Noisy channel (4)</a:t>
            </a:r>
            <a:endParaRPr lang="zh-CN" altLang="en-US" smtClean="0">
              <a:ea typeface="宋体" panose="02010600030101010101" pitchFamily="2" charset="-122"/>
            </a:endParaRPr>
          </a:p>
        </p:txBody>
      </p:sp>
      <p:sp>
        <p:nvSpPr>
          <p:cNvPr id="22531" name="内容占位符 2"/>
          <p:cNvSpPr>
            <a:spLocks noGrp="1"/>
          </p:cNvSpPr>
          <p:nvPr>
            <p:ph idx="1"/>
          </p:nvPr>
        </p:nvSpPr>
        <p:spPr>
          <a:xfrm>
            <a:off x="914400" y="1611313"/>
            <a:ext cx="7789863" cy="4598987"/>
          </a:xfrm>
        </p:spPr>
        <p:txBody>
          <a:bodyPr/>
          <a:lstStyle/>
          <a:p>
            <a:endParaRPr lang="zh-CN" altLang="en-US" smtClean="0">
              <a:ea typeface="宋体" panose="02010600030101010101" pitchFamily="2" charset="-122"/>
            </a:endParaRPr>
          </a:p>
        </p:txBody>
      </p:sp>
      <p:sp>
        <p:nvSpPr>
          <p:cNvPr id="22532"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pic>
        <p:nvPicPr>
          <p:cNvPr id="2253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95600" y="1219200"/>
            <a:ext cx="4851400"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206375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3240088"/>
            <a:ext cx="2128837"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38" y="4876800"/>
            <a:ext cx="179863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矩形 8"/>
          <p:cNvSpPr>
            <a:spLocks noChangeArrowheads="1"/>
          </p:cNvSpPr>
          <p:nvPr/>
        </p:nvSpPr>
        <p:spPr bwMode="auto">
          <a:xfrm>
            <a:off x="155575" y="833438"/>
            <a:ext cx="8548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2000">
                <a:solidFill>
                  <a:srgbClr val="0000FF"/>
                </a:solidFill>
                <a:latin typeface="Calibri" panose="020F0502020204030204" charset="0"/>
                <a:ea typeface="宋体" panose="02010600030101010101" pitchFamily="2" charset="-122"/>
                <a:cs typeface="Calibri" panose="020F0502020204030204" charset="0"/>
              </a:rPr>
              <a:t>Adding sequence numbers and acknowledgment numbers to prevent duplicates.</a:t>
            </a:r>
            <a:endParaRPr lang="zh-CN" altLang="en-US" sz="2000">
              <a:solidFill>
                <a:srgbClr val="0000FF"/>
              </a:solidFill>
              <a:ea typeface="宋体" panose="02010600030101010101" pitchFamily="2" charset="-122"/>
              <a:cs typeface="Calibri" panose="020F0502020204030204" charset="0"/>
            </a:endParaRPr>
          </a:p>
        </p:txBody>
      </p:sp>
      <p:sp>
        <p:nvSpPr>
          <p:cNvPr id="11" name="矩形 10"/>
          <p:cNvSpPr>
            <a:spLocks noChangeArrowheads="1"/>
          </p:cNvSpPr>
          <p:nvPr/>
        </p:nvSpPr>
        <p:spPr bwMode="auto">
          <a:xfrm>
            <a:off x="7015163" y="2165350"/>
            <a:ext cx="1909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a:solidFill>
                  <a:srgbClr val="0000FF"/>
                </a:solidFill>
                <a:latin typeface="Calibri" panose="020F0502020204030204" charset="0"/>
                <a:ea typeface="宋体" panose="02010600030101010101" pitchFamily="2" charset="-122"/>
                <a:cs typeface="Calibri" panose="020F0502020204030204" charset="0"/>
              </a:rPr>
              <a:t>The 1</a:t>
            </a:r>
            <a:r>
              <a:rPr lang="en-US" altLang="zh-CN" sz="1600" b="1" baseline="30000">
                <a:solidFill>
                  <a:srgbClr val="0000FF"/>
                </a:solidFill>
                <a:latin typeface="Calibri" panose="020F0502020204030204" charset="0"/>
                <a:ea typeface="宋体" panose="02010600030101010101" pitchFamily="2" charset="-122"/>
                <a:cs typeface="Calibri" panose="020F0502020204030204" charset="0"/>
              </a:rPr>
              <a:t>st</a:t>
            </a:r>
            <a:r>
              <a:rPr lang="en-US" altLang="zh-CN" sz="1600" b="1">
                <a:solidFill>
                  <a:srgbClr val="0000FF"/>
                </a:solidFill>
                <a:latin typeface="Calibri" panose="020F0502020204030204" charset="0"/>
                <a:ea typeface="宋体" panose="02010600030101010101" pitchFamily="2" charset="-122"/>
                <a:cs typeface="Calibri" panose="020F0502020204030204" charset="0"/>
              </a:rPr>
              <a:t> frame is sent and acknowledged.</a:t>
            </a:r>
            <a:endParaRPr lang="zh-CN" altLang="en-US" sz="1600" b="1">
              <a:solidFill>
                <a:srgbClr val="0000FF"/>
              </a:solidFill>
              <a:ea typeface="宋体" panose="02010600030101010101" pitchFamily="2" charset="-122"/>
              <a:cs typeface="Calibri" panose="020F0502020204030204" charset="0"/>
            </a:endParaRPr>
          </a:p>
        </p:txBody>
      </p:sp>
      <p:sp>
        <p:nvSpPr>
          <p:cNvPr id="12" name="矩形 11"/>
          <p:cNvSpPr>
            <a:spLocks noChangeArrowheads="1"/>
          </p:cNvSpPr>
          <p:nvPr/>
        </p:nvSpPr>
        <p:spPr bwMode="auto">
          <a:xfrm>
            <a:off x="7015163" y="3125788"/>
            <a:ext cx="20177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a:solidFill>
                  <a:srgbClr val="0000FF"/>
                </a:solidFill>
                <a:latin typeface="Calibri" panose="020F0502020204030204" charset="0"/>
                <a:ea typeface="宋体" panose="02010600030101010101" pitchFamily="2" charset="-122"/>
                <a:cs typeface="Calibri" panose="020F0502020204030204" charset="0"/>
              </a:rPr>
              <a:t>The 2</a:t>
            </a:r>
            <a:r>
              <a:rPr lang="en-US" altLang="zh-CN" sz="1600" b="1" baseline="30000">
                <a:solidFill>
                  <a:srgbClr val="0000FF"/>
                </a:solidFill>
                <a:latin typeface="Calibri" panose="020F0502020204030204" charset="0"/>
                <a:ea typeface="宋体" panose="02010600030101010101" pitchFamily="2" charset="-122"/>
                <a:cs typeface="Calibri" panose="020F0502020204030204" charset="0"/>
              </a:rPr>
              <a:t>nd</a:t>
            </a:r>
            <a:r>
              <a:rPr lang="en-US" altLang="zh-CN" sz="1600" b="1">
                <a:solidFill>
                  <a:srgbClr val="0000FF"/>
                </a:solidFill>
                <a:latin typeface="Calibri" panose="020F0502020204030204" charset="0"/>
                <a:ea typeface="宋体" panose="02010600030101010101" pitchFamily="2" charset="-122"/>
                <a:cs typeface="Calibri" panose="020F0502020204030204" charset="0"/>
              </a:rPr>
              <a:t> frame is sent, but lost. After time-out, it is resent.</a:t>
            </a:r>
            <a:endParaRPr lang="zh-CN" altLang="en-US" sz="1600" b="1">
              <a:solidFill>
                <a:srgbClr val="0000FF"/>
              </a:solidFill>
              <a:ea typeface="宋体" panose="02010600030101010101" pitchFamily="2" charset="-122"/>
              <a:cs typeface="Calibri" panose="020F0502020204030204" charset="0"/>
            </a:endParaRPr>
          </a:p>
        </p:txBody>
      </p:sp>
      <p:sp>
        <p:nvSpPr>
          <p:cNvPr id="13" name="矩形 12"/>
          <p:cNvSpPr>
            <a:spLocks noChangeArrowheads="1"/>
          </p:cNvSpPr>
          <p:nvPr/>
        </p:nvSpPr>
        <p:spPr bwMode="auto">
          <a:xfrm>
            <a:off x="7262813" y="4498975"/>
            <a:ext cx="18764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a:solidFill>
                  <a:srgbClr val="0000FF"/>
                </a:solidFill>
                <a:latin typeface="Calibri" panose="020F0502020204030204" charset="0"/>
                <a:ea typeface="宋体" panose="02010600030101010101" pitchFamily="2" charset="-122"/>
                <a:cs typeface="Calibri" panose="020F0502020204030204" charset="0"/>
              </a:rPr>
              <a:t>The 3</a:t>
            </a:r>
            <a:r>
              <a:rPr lang="en-US" altLang="zh-CN" sz="1600" b="1" baseline="30000">
                <a:solidFill>
                  <a:srgbClr val="0000FF"/>
                </a:solidFill>
                <a:latin typeface="Calibri" panose="020F0502020204030204" charset="0"/>
                <a:ea typeface="宋体" panose="02010600030101010101" pitchFamily="2" charset="-122"/>
                <a:cs typeface="Calibri" panose="020F0502020204030204" charset="0"/>
              </a:rPr>
              <a:t>rd</a:t>
            </a:r>
            <a:r>
              <a:rPr lang="en-US" altLang="zh-CN" sz="1600" b="1">
                <a:solidFill>
                  <a:srgbClr val="0000FF"/>
                </a:solidFill>
                <a:latin typeface="Calibri" panose="020F0502020204030204" charset="0"/>
                <a:ea typeface="宋体" panose="02010600030101010101" pitchFamily="2" charset="-122"/>
                <a:cs typeface="Calibri" panose="020F0502020204030204" charset="0"/>
              </a:rPr>
              <a:t> frame is sent and ACKed, but the ACK is lost. The frame is resent. </a:t>
            </a:r>
            <a:endParaRPr lang="zh-CN" altLang="en-US" sz="1600" b="1">
              <a:solidFill>
                <a:srgbClr val="0000FF"/>
              </a:solidFill>
              <a:latin typeface="Calibri" panose="020F05020202040302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zh-CN" smtClean="0">
                <a:ea typeface="宋体" panose="02010600030101010101" pitchFamily="2" charset="-122"/>
              </a:rPr>
              <a:t>Stop-and-Wait – Noisy channel (5)</a:t>
            </a:r>
            <a:endParaRPr lang="en-US" altLang="zh-CN" smtClean="0">
              <a:ea typeface="宋体" panose="02010600030101010101" pitchFamily="2" charset="-122"/>
            </a:endParaRPr>
          </a:p>
        </p:txBody>
      </p:sp>
      <p:sp>
        <p:nvSpPr>
          <p:cNvPr id="24579" name="Footer Placeholder 2"/>
          <p:cNvSpPr>
            <a:spLocks noGrp="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24580" name="Content Placeholder 22"/>
          <p:cNvSpPr>
            <a:spLocks noGrp="1"/>
          </p:cNvSpPr>
          <p:nvPr>
            <p:ph idx="11"/>
          </p:nvPr>
        </p:nvSpPr>
        <p:spPr>
          <a:xfrm>
            <a:off x="447675" y="1166813"/>
            <a:ext cx="4379913" cy="3743325"/>
          </a:xfrm>
        </p:spPr>
        <p:txBody>
          <a:bodyPr/>
          <a:lstStyle/>
          <a:p>
            <a:r>
              <a:rPr lang="en-US" altLang="zh-CN" smtClean="0">
                <a:ea typeface="宋体" panose="02010600030101010101" pitchFamily="2" charset="-122"/>
              </a:rPr>
              <a:t>Sender loop (p3):</a:t>
            </a:r>
            <a:endParaRPr lang="en-US" altLang="zh-CN" smtClean="0">
              <a:ea typeface="宋体" panose="02010600030101010101" pitchFamily="2" charset="-122"/>
            </a:endParaRPr>
          </a:p>
          <a:p>
            <a:r>
              <a:rPr lang="en-US" altLang="zh-CN" sz="1800" smtClean="0">
                <a:solidFill>
                  <a:srgbClr val="0000FF"/>
                </a:solidFill>
                <a:ea typeface="宋体" panose="02010600030101010101" pitchFamily="2" charset="-122"/>
              </a:rPr>
              <a:t>This is essentially what 802.11 does – stop-and-wait to handle wireless errors. 802.11 uses a larger sequence number (12 bits) and gives up after a limited number of retransmissions (retries). </a:t>
            </a:r>
            <a:endParaRPr lang="en-US" altLang="zh-CN" sz="1800" smtClean="0">
              <a:solidFill>
                <a:srgbClr val="0000FF"/>
              </a:solidFill>
              <a:ea typeface="宋体" panose="02010600030101010101" pitchFamily="2" charset="-122"/>
            </a:endParaRPr>
          </a:p>
          <a:p>
            <a:endParaRPr lang="en-US" altLang="zh-CN" smtClean="0">
              <a:ea typeface="宋体" panose="02010600030101010101" pitchFamily="2" charset="-122"/>
            </a:endParaRPr>
          </a:p>
        </p:txBody>
      </p:sp>
      <p:grpSp>
        <p:nvGrpSpPr>
          <p:cNvPr id="24581" name="Group 25"/>
          <p:cNvGrpSpPr/>
          <p:nvPr/>
        </p:nvGrpSpPr>
        <p:grpSpPr bwMode="auto">
          <a:xfrm>
            <a:off x="1651000" y="1244600"/>
            <a:ext cx="6735763" cy="5164138"/>
            <a:chOff x="1609726" y="1419225"/>
            <a:chExt cx="6735761" cy="5164714"/>
          </a:xfrm>
        </p:grpSpPr>
        <p:grpSp>
          <p:nvGrpSpPr>
            <p:cNvPr id="24582" name="Group 6"/>
            <p:cNvGrpSpPr/>
            <p:nvPr/>
          </p:nvGrpSpPr>
          <p:grpSpPr bwMode="auto">
            <a:xfrm>
              <a:off x="4591050" y="1704975"/>
              <a:ext cx="3754437" cy="4878964"/>
              <a:chOff x="550862" y="2096002"/>
              <a:chExt cx="4021138" cy="5225548"/>
            </a:xfrm>
          </p:grpSpPr>
          <p:pic>
            <p:nvPicPr>
              <p:cNvPr id="24594" name="Picture 2"/>
              <p:cNvPicPr>
                <a:picLocks noChangeAspect="1" noChangeArrowheads="1"/>
              </p:cNvPicPr>
              <p:nvPr/>
            </p:nvPicPr>
            <p:blipFill>
              <a:blip r:embed="rId1">
                <a:extLst>
                  <a:ext uri="{28A0092B-C50C-407E-A947-70E740481C1C}">
                    <a14:useLocalDpi xmlns:a14="http://schemas.microsoft.com/office/drawing/2010/main" val="0"/>
                  </a:ext>
                </a:extLst>
              </a:blip>
              <a:srcRect t="64137" r="52477" b="1662"/>
              <a:stretch>
                <a:fillRect/>
              </a:stretch>
            </p:blipFill>
            <p:spPr bwMode="auto">
              <a:xfrm>
                <a:off x="550862" y="2096002"/>
                <a:ext cx="4021138" cy="98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Picture 2"/>
              <p:cNvPicPr>
                <a:picLocks noChangeAspect="1" noChangeArrowheads="1"/>
              </p:cNvPicPr>
              <p:nvPr/>
            </p:nvPicPr>
            <p:blipFill>
              <a:blip r:embed="rId2">
                <a:extLst>
                  <a:ext uri="{28A0092B-C50C-407E-A947-70E740481C1C}">
                    <a14:useLocalDpi xmlns:a14="http://schemas.microsoft.com/office/drawing/2010/main" val="0"/>
                  </a:ext>
                </a:extLst>
              </a:blip>
              <a:srcRect t="2930" r="50000"/>
              <a:stretch>
                <a:fillRect/>
              </a:stretch>
            </p:blipFill>
            <p:spPr bwMode="auto">
              <a:xfrm>
                <a:off x="570706" y="3219450"/>
                <a:ext cx="4001294"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3" name="TextBox 11"/>
            <p:cNvSpPr txBox="1">
              <a:spLocks noChangeArrowheads="1"/>
            </p:cNvSpPr>
            <p:nvPr/>
          </p:nvSpPr>
          <p:spPr bwMode="auto">
            <a:xfrm>
              <a:off x="1619251" y="3686175"/>
              <a:ext cx="34480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Send frame (or retransmission)</a:t>
              </a:r>
              <a:endParaRPr lang="en-US" altLang="zh-CN" sz="1600">
                <a:ea typeface="宋体" panose="02010600030101010101" pitchFamily="2" charset="-122"/>
              </a:endParaRPr>
            </a:p>
          </p:txBody>
        </p:sp>
        <p:sp>
          <p:nvSpPr>
            <p:cNvPr id="24584" name="TextBox 12"/>
            <p:cNvSpPr txBox="1">
              <a:spLocks noChangeArrowheads="1"/>
            </p:cNvSpPr>
            <p:nvPr/>
          </p:nvSpPr>
          <p:spPr bwMode="auto">
            <a:xfrm>
              <a:off x="1619251" y="3905250"/>
              <a:ext cx="34480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Set timer for retransmission</a:t>
              </a:r>
              <a:endParaRPr lang="en-US" altLang="zh-CN" sz="1600">
                <a:ea typeface="宋体" panose="02010600030101010101" pitchFamily="2" charset="-122"/>
              </a:endParaRPr>
            </a:p>
          </p:txBody>
        </p:sp>
        <p:sp>
          <p:nvSpPr>
            <p:cNvPr id="24585" name="TextBox 13"/>
            <p:cNvSpPr txBox="1">
              <a:spLocks noChangeArrowheads="1"/>
            </p:cNvSpPr>
            <p:nvPr/>
          </p:nvSpPr>
          <p:spPr bwMode="auto">
            <a:xfrm>
              <a:off x="1628776" y="4114800"/>
              <a:ext cx="34480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Wait for ack or timeout</a:t>
              </a:r>
              <a:endParaRPr lang="en-US" altLang="zh-CN" sz="1600">
                <a:ea typeface="宋体" panose="02010600030101010101" pitchFamily="2" charset="-122"/>
              </a:endParaRPr>
            </a:p>
          </p:txBody>
        </p:sp>
        <p:sp>
          <p:nvSpPr>
            <p:cNvPr id="24586" name="TextBox 14"/>
            <p:cNvSpPr txBox="1">
              <a:spLocks noChangeArrowheads="1"/>
            </p:cNvSpPr>
            <p:nvPr/>
          </p:nvSpPr>
          <p:spPr bwMode="auto">
            <a:xfrm>
              <a:off x="1609726" y="4676775"/>
              <a:ext cx="32194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If a good ack then set up for the next frame to send (else the old frame will be retransmitted)</a:t>
              </a:r>
              <a:endParaRPr lang="en-US" altLang="zh-CN" sz="1600">
                <a:ea typeface="宋体" panose="02010600030101010101" pitchFamily="2" charset="-122"/>
              </a:endParaRPr>
            </a:p>
          </p:txBody>
        </p:sp>
        <p:cxnSp>
          <p:nvCxnSpPr>
            <p:cNvPr id="17" name="Straight Arrow Connector 16"/>
            <p:cNvCxnSpPr/>
            <p:nvPr/>
          </p:nvCxnSpPr>
          <p:spPr bwMode="auto">
            <a:xfrm>
              <a:off x="4600575" y="3867423"/>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8" name="Straight Arrow Connector 17"/>
            <p:cNvCxnSpPr/>
            <p:nvPr/>
          </p:nvCxnSpPr>
          <p:spPr bwMode="auto">
            <a:xfrm>
              <a:off x="4610100" y="4096049"/>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9" name="Straight Arrow Connector 18"/>
            <p:cNvCxnSpPr/>
            <p:nvPr/>
          </p:nvCxnSpPr>
          <p:spPr bwMode="auto">
            <a:xfrm>
              <a:off x="4600575" y="4305622"/>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20" name="Left Brace 19"/>
            <p:cNvSpPr/>
            <p:nvPr/>
          </p:nvSpPr>
          <p:spPr bwMode="auto">
            <a:xfrm>
              <a:off x="4962525" y="4505669"/>
              <a:ext cx="190500" cy="1162180"/>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smtClean="0">
                <a:ea typeface="宋体" panose="02010600030101010101" pitchFamily="2" charset="-122"/>
              </a:endParaRPr>
            </a:p>
          </p:txBody>
        </p:sp>
        <p:cxnSp>
          <p:nvCxnSpPr>
            <p:cNvPr id="22" name="Straight Connector 21"/>
            <p:cNvCxnSpPr>
              <a:endCxn id="20" idx="1"/>
            </p:cNvCxnSpPr>
            <p:nvPr/>
          </p:nvCxnSpPr>
          <p:spPr bwMode="auto">
            <a:xfrm>
              <a:off x="4572000" y="5086759"/>
              <a:ext cx="390525"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pic>
          <p:nvPicPr>
            <p:cNvPr id="24592" name="Picture 2"/>
            <p:cNvPicPr>
              <a:picLocks noChangeAspect="1" noChangeArrowheads="1"/>
            </p:cNvPicPr>
            <p:nvPr/>
          </p:nvPicPr>
          <p:blipFill>
            <a:blip r:embed="rId1">
              <a:extLst>
                <a:ext uri="{28A0092B-C50C-407E-A947-70E740481C1C}">
                  <a14:useLocalDpi xmlns:a14="http://schemas.microsoft.com/office/drawing/2010/main" val="0"/>
                </a:ext>
              </a:extLst>
            </a:blip>
            <a:srcRect t="47176" r="52477" b="44403"/>
            <a:stretch>
              <a:fillRect/>
            </a:stretch>
          </p:blipFill>
          <p:spPr bwMode="auto">
            <a:xfrm>
              <a:off x="4524375" y="1470025"/>
              <a:ext cx="375443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6257925" y="1419225"/>
              <a:ext cx="400050" cy="276256"/>
            </a:xfrm>
            <a:prstGeom prst="rect">
              <a:avLst/>
            </a:prstGeom>
            <a:noFill/>
          </p:spPr>
          <p:txBody>
            <a:bodyPr>
              <a:spAutoFit/>
            </a:bodyPr>
            <a:lstStyle/>
            <a:p>
              <a:pPr algn="ctr" eaLnBrk="1" hangingPunct="1">
                <a:defRPr/>
              </a:pPr>
              <a:r>
                <a:rPr lang="en-US" sz="1200" b="1" dirty="0">
                  <a:solidFill>
                    <a:schemeClr val="tx1">
                      <a:lumMod val="75000"/>
                      <a:lumOff val="25000"/>
                    </a:schemeClr>
                  </a:solidFill>
                  <a:latin typeface="Arial" panose="020B0604020202020204" pitchFamily="34" charset="0"/>
                  <a:cs typeface="Arial" panose="020B0604020202020204" pitchFamily="34" charset="0"/>
                </a:rPr>
                <a:t>{</a:t>
              </a:r>
              <a:endParaRPr 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zh-CN" smtClean="0">
                <a:ea typeface="宋体" panose="02010600030101010101" pitchFamily="2" charset="-122"/>
              </a:rPr>
              <a:t>Stop-and-Wait – Noisy channel (6)</a:t>
            </a:r>
            <a:endParaRPr lang="en-US" altLang="zh-CN" smtClean="0">
              <a:ea typeface="宋体" panose="02010600030101010101" pitchFamily="2" charset="-122"/>
            </a:endParaRPr>
          </a:p>
        </p:txBody>
      </p:sp>
      <p:sp>
        <p:nvSpPr>
          <p:cNvPr id="26627"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pic>
        <p:nvPicPr>
          <p:cNvPr id="26628" name="Picture 2"/>
          <p:cNvPicPr>
            <a:picLocks noChangeAspect="1" noChangeArrowheads="1"/>
          </p:cNvPicPr>
          <p:nvPr/>
        </p:nvPicPr>
        <p:blipFill>
          <a:blip r:embed="rId1">
            <a:extLst>
              <a:ext uri="{28A0092B-C50C-407E-A947-70E740481C1C}">
                <a14:useLocalDpi xmlns:a14="http://schemas.microsoft.com/office/drawing/2010/main" val="0"/>
              </a:ext>
            </a:extLst>
          </a:blip>
          <a:srcRect r="53423"/>
          <a:stretch>
            <a:fillRect/>
          </a:stretch>
        </p:blipFill>
        <p:spPr bwMode="auto">
          <a:xfrm>
            <a:off x="4314825" y="1538288"/>
            <a:ext cx="3878263" cy="451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2"/>
          <p:cNvSpPr txBox="1"/>
          <p:nvPr/>
        </p:nvSpPr>
        <p:spPr>
          <a:xfrm>
            <a:off x="847725" y="1724025"/>
            <a:ext cx="4114800" cy="3743325"/>
          </a:xfrm>
          <a:prstGeom prst="rect">
            <a:avLst/>
          </a:prstGeom>
        </p:spPr>
        <p:txBody>
          <a:bodyPr/>
          <a:lstStyle/>
          <a:p>
            <a:pPr>
              <a:spcBef>
                <a:spcPts val="1800"/>
              </a:spcBef>
              <a:buClr>
                <a:srgbClr val="0000FF"/>
              </a:buClr>
              <a:buFont typeface="Arial" panose="020B0604020202020204" pitchFamily="34" charset="0"/>
              <a:buNone/>
              <a:defRPr/>
            </a:pPr>
            <a:r>
              <a:rPr lang="en-US" sz="2400" kern="0" dirty="0"/>
              <a:t>Receiver loop (p3):</a:t>
            </a:r>
            <a:endParaRPr lang="en-US" sz="2400" kern="0" dirty="0"/>
          </a:p>
        </p:txBody>
      </p:sp>
      <p:sp>
        <p:nvSpPr>
          <p:cNvPr id="26630" name="TextBox 6"/>
          <p:cNvSpPr txBox="1">
            <a:spLocks noChangeArrowheads="1"/>
          </p:cNvSpPr>
          <p:nvPr/>
        </p:nvSpPr>
        <p:spPr bwMode="auto">
          <a:xfrm>
            <a:off x="2390775" y="3457575"/>
            <a:ext cx="3448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Wait for a frame</a:t>
            </a:r>
            <a:endParaRPr lang="en-US" altLang="zh-CN" sz="1600">
              <a:ea typeface="宋体" panose="02010600030101010101" pitchFamily="2" charset="-122"/>
            </a:endParaRPr>
          </a:p>
        </p:txBody>
      </p:sp>
      <p:sp>
        <p:nvSpPr>
          <p:cNvPr id="26631" name="TextBox 7"/>
          <p:cNvSpPr txBox="1">
            <a:spLocks noChangeArrowheads="1"/>
          </p:cNvSpPr>
          <p:nvPr/>
        </p:nvSpPr>
        <p:spPr bwMode="auto">
          <a:xfrm>
            <a:off x="2390775" y="3905250"/>
            <a:ext cx="19526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If it’s new then take it and advance expected frame</a:t>
            </a:r>
            <a:endParaRPr lang="en-US" altLang="zh-CN" sz="1600">
              <a:ea typeface="宋体" panose="02010600030101010101" pitchFamily="2" charset="-122"/>
            </a:endParaRPr>
          </a:p>
        </p:txBody>
      </p:sp>
      <p:sp>
        <p:nvSpPr>
          <p:cNvPr id="26632" name="TextBox 8"/>
          <p:cNvSpPr txBox="1">
            <a:spLocks noChangeArrowheads="1"/>
          </p:cNvSpPr>
          <p:nvPr/>
        </p:nvSpPr>
        <p:spPr bwMode="auto">
          <a:xfrm>
            <a:off x="2400300" y="4905375"/>
            <a:ext cx="3448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Ack current frame</a:t>
            </a:r>
            <a:endParaRPr lang="en-US" altLang="zh-CN" sz="1600">
              <a:ea typeface="宋体" panose="02010600030101010101" pitchFamily="2" charset="-122"/>
            </a:endParaRPr>
          </a:p>
        </p:txBody>
      </p:sp>
      <p:cxnSp>
        <p:nvCxnSpPr>
          <p:cNvPr id="10" name="Straight Arrow Connector 9"/>
          <p:cNvCxnSpPr/>
          <p:nvPr/>
        </p:nvCxnSpPr>
        <p:spPr bwMode="auto">
          <a:xfrm>
            <a:off x="4343400" y="3638550"/>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2" name="Straight Arrow Connector 11"/>
          <p:cNvCxnSpPr/>
          <p:nvPr/>
        </p:nvCxnSpPr>
        <p:spPr bwMode="auto">
          <a:xfrm>
            <a:off x="4343400" y="5095875"/>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3" name="Left Brace 12"/>
          <p:cNvSpPr/>
          <p:nvPr/>
        </p:nvSpPr>
        <p:spPr bwMode="auto">
          <a:xfrm>
            <a:off x="4724400" y="4029075"/>
            <a:ext cx="161925" cy="647700"/>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smtClean="0">
              <a:ea typeface="宋体" panose="02010600030101010101" pitchFamily="2" charset="-122"/>
            </a:endParaRPr>
          </a:p>
        </p:txBody>
      </p:sp>
      <p:cxnSp>
        <p:nvCxnSpPr>
          <p:cNvPr id="14" name="Straight Connector 13"/>
          <p:cNvCxnSpPr>
            <a:endCxn id="13" idx="1"/>
          </p:cNvCxnSpPr>
          <p:nvPr/>
        </p:nvCxnSpPr>
        <p:spPr bwMode="auto">
          <a:xfrm>
            <a:off x="4343400" y="4352925"/>
            <a:ext cx="381000"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smtClean="0">
                <a:ea typeface="宋体" panose="02010600030101010101" pitchFamily="2" charset="-122"/>
              </a:rPr>
              <a:t>Sliding Window Protocols</a:t>
            </a:r>
            <a:endParaRPr lang="en-US" altLang="zh-CN" smtClean="0">
              <a:ea typeface="宋体" panose="02010600030101010101" pitchFamily="2" charset="-122"/>
            </a:endParaRPr>
          </a:p>
        </p:txBody>
      </p:sp>
      <p:sp>
        <p:nvSpPr>
          <p:cNvPr id="29699"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55300" name="Rectangle 3"/>
          <p:cNvSpPr>
            <a:spLocks noGrp="1" noChangeArrowheads="1"/>
          </p:cNvSpPr>
          <p:nvPr>
            <p:ph idx="1"/>
          </p:nvPr>
        </p:nvSpPr>
        <p:spPr>
          <a:xfrm>
            <a:off x="1381125" y="1990725"/>
            <a:ext cx="7315200" cy="4019550"/>
          </a:xfrm>
        </p:spPr>
        <p:txBody>
          <a:bodyPr/>
          <a:lstStyle/>
          <a:p>
            <a:pPr lvl="1"/>
            <a:r>
              <a:rPr lang="en-US" altLang="zh-CN" smtClean="0">
                <a:ea typeface="宋体" panose="02010600030101010101" pitchFamily="2" charset="-122"/>
              </a:rPr>
              <a:t>Sliding Window concept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One-bit Sliding Window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Go-Back-N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Selective Repeat </a:t>
            </a:r>
            <a:r>
              <a:rPr lang="en-US" altLang="zh-CN" smtClean="0">
                <a:solidFill>
                  <a:srgbClr val="0000FF"/>
                </a:solidFill>
                <a:ea typeface="宋体" panose="02010600030101010101" pitchFamily="2" charset="-122"/>
              </a:rPr>
              <a:t>»</a:t>
            </a:r>
            <a:endParaRPr lang="en-US" altLang="zh-CN" smtClean="0">
              <a:solidFill>
                <a:srgbClr val="0000FF"/>
              </a:solidFill>
              <a:ea typeface="宋体" panose="02010600030101010101" pitchFamily="2" charset="-122"/>
            </a:endParaRPr>
          </a:p>
          <a:p>
            <a:pPr lvl="2">
              <a:buFont typeface="Arial" panose="020B0604020202020204" pitchFamily="34" charset="0"/>
              <a:buNone/>
            </a:pPr>
            <a:endParaRPr lang="en-US"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5300">
                                            <p:txEl>
                                              <p:pRg st="0" end="0"/>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smtClean="0">
                <a:ea typeface="宋体" panose="02010600030101010101" pitchFamily="2" charset="-122"/>
              </a:rPr>
              <a:t>Data Link Layer Design Issues</a:t>
            </a:r>
            <a:endParaRPr lang="en-US" altLang="zh-CN" smtClean="0">
              <a:ea typeface="宋体" panose="02010600030101010101" pitchFamily="2" charset="-122"/>
            </a:endParaRPr>
          </a:p>
        </p:txBody>
      </p:sp>
      <p:sp>
        <p:nvSpPr>
          <p:cNvPr id="14339"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14340" name="Rectangle 3"/>
          <p:cNvSpPr>
            <a:spLocks noGrp="1" noChangeArrowheads="1"/>
          </p:cNvSpPr>
          <p:nvPr>
            <p:ph idx="1"/>
          </p:nvPr>
        </p:nvSpPr>
        <p:spPr>
          <a:xfrm>
            <a:off x="1381125" y="1990725"/>
            <a:ext cx="7315200" cy="4019550"/>
          </a:xfrm>
        </p:spPr>
        <p:txBody>
          <a:bodyPr/>
          <a:lstStyle/>
          <a:p>
            <a:pPr lvl="1"/>
            <a:r>
              <a:rPr lang="en-US" altLang="zh-CN" smtClean="0">
                <a:ea typeface="宋体" panose="02010600030101010101" pitchFamily="2" charset="-122"/>
              </a:rPr>
              <a:t>Frames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Possible services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Framing methods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Error control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Flow control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zh-CN" smtClean="0">
                <a:ea typeface="宋体" panose="02010600030101010101" pitchFamily="2" charset="-122"/>
              </a:rPr>
              <a:t>Sliding Window concept (1)</a:t>
            </a:r>
            <a:endParaRPr lang="en-US" altLang="zh-CN" smtClean="0">
              <a:ea typeface="宋体" panose="02010600030101010101" pitchFamily="2" charset="-122"/>
            </a:endParaRPr>
          </a:p>
        </p:txBody>
      </p:sp>
      <p:sp>
        <p:nvSpPr>
          <p:cNvPr id="30723"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sp>
        <p:nvSpPr>
          <p:cNvPr id="30724" name="Content Placeholder 3"/>
          <p:cNvSpPr>
            <a:spLocks noGrp="1"/>
          </p:cNvSpPr>
          <p:nvPr>
            <p:ph idx="1"/>
          </p:nvPr>
        </p:nvSpPr>
        <p:spPr>
          <a:xfrm>
            <a:off x="1133475" y="1619250"/>
            <a:ext cx="7315200" cy="4019550"/>
          </a:xfrm>
        </p:spPr>
        <p:txBody>
          <a:bodyPr/>
          <a:lstStyle/>
          <a:p>
            <a:r>
              <a:rPr lang="en-US" altLang="zh-CN" smtClean="0">
                <a:ea typeface="宋体" panose="02010600030101010101" pitchFamily="2" charset="-122"/>
              </a:rPr>
              <a:t>Sender maintains window of frames it can send</a:t>
            </a:r>
            <a:endParaRPr lang="en-US" altLang="zh-CN" smtClean="0">
              <a:ea typeface="宋体" panose="02010600030101010101" pitchFamily="2" charset="-122"/>
            </a:endParaRPr>
          </a:p>
          <a:p>
            <a:pPr lvl="1"/>
            <a:r>
              <a:rPr lang="en-US" altLang="zh-CN" smtClean="0">
                <a:ea typeface="宋体" panose="02010600030101010101" pitchFamily="2" charset="-122"/>
              </a:rPr>
              <a:t>Needs to buffer them for possible retransmission</a:t>
            </a:r>
            <a:endParaRPr lang="en-US" altLang="zh-CN" smtClean="0">
              <a:ea typeface="宋体" panose="02010600030101010101" pitchFamily="2" charset="-122"/>
            </a:endParaRPr>
          </a:p>
          <a:p>
            <a:pPr lvl="1"/>
            <a:r>
              <a:rPr lang="en-US" altLang="zh-CN" smtClean="0">
                <a:ea typeface="宋体" panose="02010600030101010101" pitchFamily="2" charset="-122"/>
              </a:rPr>
              <a:t>Window advances with next acknowledgements</a:t>
            </a:r>
            <a:endParaRPr lang="en-US" altLang="zh-CN" smtClean="0">
              <a:ea typeface="宋体" panose="02010600030101010101" pitchFamily="2" charset="-122"/>
            </a:endParaRPr>
          </a:p>
          <a:p>
            <a:r>
              <a:rPr lang="en-US" altLang="zh-CN" smtClean="0">
                <a:ea typeface="宋体" panose="02010600030101010101" pitchFamily="2" charset="-122"/>
              </a:rPr>
              <a:t>Receiver maintains window of frames it can receive</a:t>
            </a:r>
            <a:endParaRPr lang="en-US" altLang="zh-CN" smtClean="0">
              <a:ea typeface="宋体" panose="02010600030101010101" pitchFamily="2" charset="-122"/>
            </a:endParaRPr>
          </a:p>
          <a:p>
            <a:pPr lvl="1"/>
            <a:r>
              <a:rPr lang="en-US" altLang="zh-CN" smtClean="0">
                <a:ea typeface="宋体" panose="02010600030101010101" pitchFamily="2" charset="-122"/>
              </a:rPr>
              <a:t>Needs to keep buffer space for arrivals</a:t>
            </a:r>
            <a:endParaRPr lang="en-US" altLang="zh-CN" smtClean="0">
              <a:ea typeface="宋体" panose="02010600030101010101" pitchFamily="2" charset="-122"/>
            </a:endParaRPr>
          </a:p>
          <a:p>
            <a:pPr lvl="1"/>
            <a:r>
              <a:rPr lang="en-US" altLang="zh-CN" smtClean="0">
                <a:ea typeface="宋体" panose="02010600030101010101" pitchFamily="2" charset="-122"/>
              </a:rPr>
              <a:t>Window advances with in-order arrivals</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smtClean="0">
                <a:ea typeface="宋体" panose="02010600030101010101" pitchFamily="2" charset="-122"/>
              </a:rPr>
              <a:t>Sliding window in circular format</a:t>
            </a:r>
            <a:endParaRPr lang="zh-CN" altLang="en-US" smtClean="0">
              <a:ea typeface="宋体" panose="02010600030101010101" pitchFamily="2" charset="-122"/>
            </a:endParaRPr>
          </a:p>
        </p:txBody>
      </p:sp>
      <p:sp>
        <p:nvSpPr>
          <p:cNvPr id="31747" name="内容占位符 2"/>
          <p:cNvSpPr>
            <a:spLocks noGrp="1"/>
          </p:cNvSpPr>
          <p:nvPr>
            <p:ph idx="1"/>
          </p:nvPr>
        </p:nvSpPr>
        <p:spPr>
          <a:xfrm>
            <a:off x="1381125" y="1990725"/>
            <a:ext cx="7315200" cy="4019550"/>
          </a:xfrm>
        </p:spPr>
        <p:txBody>
          <a:bodyPr/>
          <a:lstStyle/>
          <a:p>
            <a:endParaRPr lang="zh-CN" altLang="en-US" smtClean="0">
              <a:ea typeface="宋体" panose="02010600030101010101" pitchFamily="2" charset="-122"/>
            </a:endParaRPr>
          </a:p>
        </p:txBody>
      </p:sp>
      <p:sp>
        <p:nvSpPr>
          <p:cNvPr id="31748"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pic>
        <p:nvPicPr>
          <p:cNvPr id="5"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5625" y="1119188"/>
            <a:ext cx="3155950"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5838" y="1119188"/>
            <a:ext cx="3057525"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575" y="3657600"/>
            <a:ext cx="29400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6788" y="3802063"/>
            <a:ext cx="3095625"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smtClean="0">
                <a:ea typeface="宋体" panose="02010600030101010101" pitchFamily="2" charset="-122"/>
              </a:rPr>
              <a:t>Sliding window in linear format</a:t>
            </a:r>
            <a:endParaRPr lang="zh-CN" altLang="en-US" smtClean="0">
              <a:ea typeface="宋体" panose="02010600030101010101" pitchFamily="2" charset="-122"/>
            </a:endParaRPr>
          </a:p>
        </p:txBody>
      </p:sp>
      <p:sp>
        <p:nvSpPr>
          <p:cNvPr id="32771" name="内容占位符 2"/>
          <p:cNvSpPr>
            <a:spLocks noGrp="1"/>
          </p:cNvSpPr>
          <p:nvPr>
            <p:ph idx="1"/>
          </p:nvPr>
        </p:nvSpPr>
        <p:spPr>
          <a:xfrm>
            <a:off x="1381125" y="1990725"/>
            <a:ext cx="7315200" cy="4019550"/>
          </a:xfrm>
        </p:spPr>
        <p:txBody>
          <a:bodyPr/>
          <a:lstStyle/>
          <a:p>
            <a:endParaRPr lang="zh-CN" altLang="en-US" smtClean="0">
              <a:ea typeface="宋体" panose="02010600030101010101" pitchFamily="2" charset="-122"/>
            </a:endParaRPr>
          </a:p>
        </p:txBody>
      </p:sp>
      <p:sp>
        <p:nvSpPr>
          <p:cNvPr id="32772"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990600"/>
            <a:ext cx="4751388"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286000"/>
            <a:ext cx="4792663"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3657600"/>
            <a:ext cx="4751388"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625" y="5181600"/>
            <a:ext cx="4791075"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zh-CN" smtClean="0">
                <a:ea typeface="宋体" panose="02010600030101010101" pitchFamily="2" charset="-122"/>
              </a:rPr>
              <a:t>Sliding Window Example</a:t>
            </a:r>
            <a:endParaRPr lang="en-US" altLang="zh-CN" smtClean="0">
              <a:ea typeface="宋体" panose="02010600030101010101" pitchFamily="2" charset="-122"/>
            </a:endParaRPr>
          </a:p>
        </p:txBody>
      </p:sp>
      <p:sp>
        <p:nvSpPr>
          <p:cNvPr id="33795"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33796"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A sliding window advancing at the sender and receiver</a:t>
            </a:r>
            <a:endParaRPr lang="en-US" altLang="zh-CN" smtClean="0">
              <a:ea typeface="宋体" panose="02010600030101010101" pitchFamily="2" charset="-122"/>
            </a:endParaRPr>
          </a:p>
          <a:p>
            <a:pPr lvl="1"/>
            <a:r>
              <a:rPr lang="en-US" altLang="zh-CN" smtClean="0">
                <a:ea typeface="宋体" panose="02010600030101010101" pitchFamily="2" charset="-122"/>
              </a:rPr>
              <a:t>Ex: window size is 1, with a 3-bit sequence number. </a:t>
            </a:r>
            <a:endParaRPr lang="en-US" altLang="zh-CN" smtClean="0">
              <a:ea typeface="宋体" panose="02010600030101010101" pitchFamily="2" charset="-122"/>
            </a:endParaRPr>
          </a:p>
        </p:txBody>
      </p:sp>
      <p:grpSp>
        <p:nvGrpSpPr>
          <p:cNvPr id="33797" name="Group 9"/>
          <p:cNvGrpSpPr/>
          <p:nvPr/>
        </p:nvGrpSpPr>
        <p:grpSpPr bwMode="auto">
          <a:xfrm>
            <a:off x="2057400" y="2493963"/>
            <a:ext cx="5767388" cy="3654425"/>
            <a:chOff x="3104705" y="989013"/>
            <a:chExt cx="6991795" cy="4430712"/>
          </a:xfrm>
        </p:grpSpPr>
        <p:pic>
          <p:nvPicPr>
            <p:cNvPr id="33809" name="Picture 2"/>
            <p:cNvPicPr>
              <a:picLocks noChangeAspect="1" noChangeArrowheads="1"/>
            </p:cNvPicPr>
            <p:nvPr/>
          </p:nvPicPr>
          <p:blipFill>
            <a:blip r:embed="rId1">
              <a:extLst>
                <a:ext uri="{28A0092B-C50C-407E-A947-70E740481C1C}">
                  <a14:useLocalDpi xmlns:a14="http://schemas.microsoft.com/office/drawing/2010/main" val="0"/>
                </a:ext>
              </a:extLst>
            </a:blip>
            <a:srcRect l="20512"/>
            <a:stretch>
              <a:fillRect/>
            </a:stretch>
          </p:blipFill>
          <p:spPr bwMode="auto">
            <a:xfrm>
              <a:off x="3104705" y="989013"/>
              <a:ext cx="3467545"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1185862"/>
              <a:ext cx="342900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798" name="TextBox 16"/>
          <p:cNvSpPr txBox="1">
            <a:spLocks noChangeArrowheads="1"/>
          </p:cNvSpPr>
          <p:nvPr/>
        </p:nvSpPr>
        <p:spPr bwMode="auto">
          <a:xfrm>
            <a:off x="2019300" y="5791200"/>
            <a:ext cx="1495425"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At the start</a:t>
            </a:r>
            <a:endParaRPr lang="en-US" altLang="zh-CN" sz="1600">
              <a:ea typeface="宋体" panose="02010600030101010101" pitchFamily="2" charset="-122"/>
            </a:endParaRPr>
          </a:p>
        </p:txBody>
      </p:sp>
      <p:sp>
        <p:nvSpPr>
          <p:cNvPr id="57351" name="TextBox 17"/>
          <p:cNvSpPr txBox="1">
            <a:spLocks noChangeArrowheads="1"/>
          </p:cNvSpPr>
          <p:nvPr/>
        </p:nvSpPr>
        <p:spPr bwMode="auto">
          <a:xfrm>
            <a:off x="3467100" y="5772150"/>
            <a:ext cx="1266825"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b="1">
                <a:solidFill>
                  <a:srgbClr val="0000FF"/>
                </a:solidFill>
                <a:ea typeface="宋体" panose="02010600030101010101" pitchFamily="2" charset="-122"/>
              </a:rPr>
              <a:t>First frame is sent</a:t>
            </a:r>
            <a:endParaRPr lang="en-US" altLang="zh-CN" sz="1600" b="1">
              <a:solidFill>
                <a:srgbClr val="0000FF"/>
              </a:solidFill>
              <a:ea typeface="宋体" panose="02010600030101010101" pitchFamily="2" charset="-122"/>
            </a:endParaRPr>
          </a:p>
        </p:txBody>
      </p:sp>
      <p:sp>
        <p:nvSpPr>
          <p:cNvPr id="57352" name="TextBox 18"/>
          <p:cNvSpPr txBox="1">
            <a:spLocks noChangeArrowheads="1"/>
          </p:cNvSpPr>
          <p:nvPr/>
        </p:nvSpPr>
        <p:spPr bwMode="auto">
          <a:xfrm>
            <a:off x="4972050" y="5762625"/>
            <a:ext cx="1266825"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b="1">
                <a:solidFill>
                  <a:srgbClr val="0000FF"/>
                </a:solidFill>
                <a:ea typeface="宋体" panose="02010600030101010101" pitchFamily="2" charset="-122"/>
              </a:rPr>
              <a:t>First frame is received</a:t>
            </a:r>
            <a:endParaRPr lang="en-US" altLang="zh-CN" sz="1600" b="1">
              <a:solidFill>
                <a:srgbClr val="0000FF"/>
              </a:solidFill>
              <a:ea typeface="宋体" panose="02010600030101010101" pitchFamily="2" charset="-122"/>
            </a:endParaRPr>
          </a:p>
        </p:txBody>
      </p:sp>
      <p:sp>
        <p:nvSpPr>
          <p:cNvPr id="57353" name="TextBox 19"/>
          <p:cNvSpPr txBox="1">
            <a:spLocks noChangeArrowheads="1"/>
          </p:cNvSpPr>
          <p:nvPr/>
        </p:nvSpPr>
        <p:spPr bwMode="auto">
          <a:xfrm>
            <a:off x="6496050" y="5762625"/>
            <a:ext cx="1352550"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b="1">
                <a:solidFill>
                  <a:srgbClr val="0000FF"/>
                </a:solidFill>
                <a:ea typeface="宋体" panose="02010600030101010101" pitchFamily="2" charset="-122"/>
              </a:rPr>
              <a:t>Sender gets first ack</a:t>
            </a:r>
            <a:endParaRPr lang="en-US" altLang="zh-CN" sz="1600" b="1">
              <a:solidFill>
                <a:srgbClr val="0000FF"/>
              </a:solidFill>
              <a:ea typeface="宋体" panose="02010600030101010101" pitchFamily="2" charset="-122"/>
            </a:endParaRPr>
          </a:p>
        </p:txBody>
      </p:sp>
      <p:sp>
        <p:nvSpPr>
          <p:cNvPr id="21" name="Arc 20"/>
          <p:cNvSpPr/>
          <p:nvPr/>
        </p:nvSpPr>
        <p:spPr bwMode="auto">
          <a:xfrm>
            <a:off x="3743325" y="2895600"/>
            <a:ext cx="819150" cy="800100"/>
          </a:xfrm>
          <a:prstGeom prst="arc">
            <a:avLst>
              <a:gd name="adj1" fmla="val 16200000"/>
              <a:gd name="adj2" fmla="val 18900000"/>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22" name="Arc 21"/>
          <p:cNvSpPr/>
          <p:nvPr/>
        </p:nvSpPr>
        <p:spPr bwMode="auto">
          <a:xfrm>
            <a:off x="5210175" y="4714875"/>
            <a:ext cx="819150" cy="800100"/>
          </a:xfrm>
          <a:prstGeom prst="arc">
            <a:avLst>
              <a:gd name="adj1" fmla="val 18958261"/>
              <a:gd name="adj2" fmla="val 21514513"/>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24" name="Freeform 23"/>
          <p:cNvSpPr/>
          <p:nvPr/>
        </p:nvSpPr>
        <p:spPr bwMode="auto">
          <a:xfrm>
            <a:off x="5534025" y="4800600"/>
            <a:ext cx="295275" cy="142875"/>
          </a:xfrm>
          <a:custGeom>
            <a:avLst/>
            <a:gdLst>
              <a:gd name="connsiteX0" fmla="*/ 0 w 171450"/>
              <a:gd name="connsiteY0" fmla="*/ 11112 h 77787"/>
              <a:gd name="connsiteX1" fmla="*/ 85725 w 171450"/>
              <a:gd name="connsiteY1" fmla="*/ 11112 h 77787"/>
              <a:gd name="connsiteX2" fmla="*/ 171450 w 171450"/>
              <a:gd name="connsiteY2" fmla="*/ 77787 h 77787"/>
            </a:gdLst>
            <a:ahLst/>
            <a:cxnLst>
              <a:cxn ang="0">
                <a:pos x="connsiteX0" y="connsiteY0"/>
              </a:cxn>
              <a:cxn ang="0">
                <a:pos x="connsiteX1" y="connsiteY1"/>
              </a:cxn>
              <a:cxn ang="0">
                <a:pos x="connsiteX2" y="connsiteY2"/>
              </a:cxn>
            </a:cxnLst>
            <a:rect l="l" t="t" r="r" b="b"/>
            <a:pathLst>
              <a:path w="171450" h="77787">
                <a:moveTo>
                  <a:pt x="0" y="11112"/>
                </a:moveTo>
                <a:cubicBezTo>
                  <a:pt x="28575" y="5556"/>
                  <a:pt x="57150" y="0"/>
                  <a:pt x="85725" y="11112"/>
                </a:cubicBezTo>
                <a:cubicBezTo>
                  <a:pt x="114300" y="22224"/>
                  <a:pt x="142875" y="50005"/>
                  <a:pt x="171450" y="777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25" name="Freeform 24"/>
          <p:cNvSpPr/>
          <p:nvPr/>
        </p:nvSpPr>
        <p:spPr bwMode="auto">
          <a:xfrm>
            <a:off x="7000875" y="3009900"/>
            <a:ext cx="295275" cy="142875"/>
          </a:xfrm>
          <a:custGeom>
            <a:avLst/>
            <a:gdLst>
              <a:gd name="connsiteX0" fmla="*/ 0 w 171450"/>
              <a:gd name="connsiteY0" fmla="*/ 11112 h 77787"/>
              <a:gd name="connsiteX1" fmla="*/ 85725 w 171450"/>
              <a:gd name="connsiteY1" fmla="*/ 11112 h 77787"/>
              <a:gd name="connsiteX2" fmla="*/ 171450 w 171450"/>
              <a:gd name="connsiteY2" fmla="*/ 77787 h 77787"/>
            </a:gdLst>
            <a:ahLst/>
            <a:cxnLst>
              <a:cxn ang="0">
                <a:pos x="connsiteX0" y="connsiteY0"/>
              </a:cxn>
              <a:cxn ang="0">
                <a:pos x="connsiteX1" y="connsiteY1"/>
              </a:cxn>
              <a:cxn ang="0">
                <a:pos x="connsiteX2" y="connsiteY2"/>
              </a:cxn>
            </a:cxnLst>
            <a:rect l="l" t="t" r="r" b="b"/>
            <a:pathLst>
              <a:path w="171450" h="77787">
                <a:moveTo>
                  <a:pt x="0" y="11112"/>
                </a:moveTo>
                <a:cubicBezTo>
                  <a:pt x="28575" y="5556"/>
                  <a:pt x="57150" y="0"/>
                  <a:pt x="85725" y="11112"/>
                </a:cubicBezTo>
                <a:cubicBezTo>
                  <a:pt x="114300" y="22224"/>
                  <a:pt x="142875" y="50005"/>
                  <a:pt x="171450" y="777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33806" name="TextBox 25"/>
          <p:cNvSpPr txBox="1">
            <a:spLocks noChangeArrowheads="1"/>
          </p:cNvSpPr>
          <p:nvPr/>
        </p:nvSpPr>
        <p:spPr bwMode="auto">
          <a:xfrm>
            <a:off x="1028700" y="3119438"/>
            <a:ext cx="9906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Sender</a:t>
            </a:r>
            <a:endParaRPr lang="en-US" altLang="zh-CN" sz="1600">
              <a:ea typeface="宋体" panose="02010600030101010101" pitchFamily="2" charset="-122"/>
            </a:endParaRPr>
          </a:p>
        </p:txBody>
      </p:sp>
      <p:sp>
        <p:nvSpPr>
          <p:cNvPr id="33807" name="TextBox 26"/>
          <p:cNvSpPr txBox="1">
            <a:spLocks noChangeArrowheads="1"/>
          </p:cNvSpPr>
          <p:nvPr/>
        </p:nvSpPr>
        <p:spPr bwMode="auto">
          <a:xfrm>
            <a:off x="933450" y="4914900"/>
            <a:ext cx="9906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Receiver</a:t>
            </a:r>
            <a:endParaRPr lang="en-US" altLang="zh-CN" sz="1600">
              <a:ea typeface="宋体" panose="02010600030101010101" pitchFamily="2" charset="-122"/>
            </a:endParaRPr>
          </a:p>
        </p:txBody>
      </p:sp>
      <p:sp>
        <p:nvSpPr>
          <p:cNvPr id="33808" name="Rectangle 27"/>
          <p:cNvSpPr>
            <a:spLocks noChangeArrowheads="1"/>
          </p:cNvSpPr>
          <p:nvPr/>
        </p:nvSpPr>
        <p:spPr bwMode="auto">
          <a:xfrm>
            <a:off x="1847850" y="4314825"/>
            <a:ext cx="409575" cy="23812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1" grpId="0" bldLvl="0" animBg="1"/>
      <p:bldP spid="57352" grpId="0" bldLvl="0" animBg="1"/>
      <p:bldP spid="57353"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CN" smtClean="0">
                <a:ea typeface="宋体" panose="02010600030101010101" pitchFamily="2" charset="-122"/>
              </a:rPr>
              <a:t>Pipelining</a:t>
            </a:r>
            <a:endParaRPr lang="en-US" altLang="zh-CN" smtClean="0">
              <a:ea typeface="宋体" panose="02010600030101010101" pitchFamily="2" charset="-122"/>
            </a:endParaRPr>
          </a:p>
        </p:txBody>
      </p:sp>
      <p:sp>
        <p:nvSpPr>
          <p:cNvPr id="34819"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sp>
        <p:nvSpPr>
          <p:cNvPr id="46084" name="Content Placeholder 3"/>
          <p:cNvSpPr>
            <a:spLocks noGrp="1"/>
          </p:cNvSpPr>
          <p:nvPr>
            <p:ph idx="1"/>
          </p:nvPr>
        </p:nvSpPr>
        <p:spPr>
          <a:xfrm>
            <a:off x="914400" y="1611313"/>
            <a:ext cx="7789863" cy="4598987"/>
          </a:xfrm>
        </p:spPr>
        <p:txBody>
          <a:bodyPr/>
          <a:lstStyle/>
          <a:p>
            <a:pPr>
              <a:defRPr/>
            </a:pPr>
            <a:r>
              <a:rPr lang="en-US" altLang="zh-CN" dirty="0" smtClean="0">
                <a:ea typeface="宋体" panose="02010600030101010101" pitchFamily="2" charset="-122"/>
              </a:rPr>
              <a:t>Larger windows enable </a:t>
            </a:r>
            <a:r>
              <a:rPr lang="en-US" altLang="zh-CN" u="sng" dirty="0" smtClean="0">
                <a:ea typeface="宋体" panose="02010600030101010101" pitchFamily="2" charset="-122"/>
              </a:rPr>
              <a:t>pipelining</a:t>
            </a:r>
            <a:r>
              <a:rPr lang="en-US" altLang="zh-CN" dirty="0" smtClean="0">
                <a:ea typeface="宋体" panose="02010600030101010101" pitchFamily="2" charset="-122"/>
              </a:rPr>
              <a:t> for efficient link use</a:t>
            </a:r>
            <a:endParaRPr lang="en-US" altLang="zh-CN" dirty="0" smtClean="0">
              <a:ea typeface="宋体" panose="02010600030101010101" pitchFamily="2" charset="-122"/>
            </a:endParaRPr>
          </a:p>
          <a:p>
            <a:pPr lvl="1">
              <a:defRPr/>
            </a:pPr>
            <a:r>
              <a:rPr lang="en-US" altLang="zh-CN" dirty="0" smtClean="0">
                <a:ea typeface="宋体" panose="02010600030101010101" pitchFamily="2" charset="-122"/>
              </a:rPr>
              <a:t>Stop-and-wait (w=1) is inefficient for long links</a:t>
            </a:r>
            <a:endParaRPr lang="en-US" altLang="zh-CN" dirty="0" smtClean="0">
              <a:ea typeface="宋体" panose="02010600030101010101" pitchFamily="2" charset="-122"/>
            </a:endParaRPr>
          </a:p>
          <a:p>
            <a:pPr lvl="1">
              <a:defRPr/>
            </a:pPr>
            <a:r>
              <a:rPr lang="en-US" altLang="zh-CN" dirty="0" smtClean="0">
                <a:ea typeface="宋体" panose="02010600030101010101" pitchFamily="2" charset="-122"/>
              </a:rPr>
              <a:t>Best window (w) depends on bandwidth-delay (BD)</a:t>
            </a:r>
            <a:endParaRPr lang="en-US" altLang="zh-CN" dirty="0" smtClean="0">
              <a:ea typeface="宋体" panose="02010600030101010101" pitchFamily="2" charset="-122"/>
            </a:endParaRPr>
          </a:p>
          <a:p>
            <a:pPr lvl="1">
              <a:defRPr/>
            </a:pPr>
            <a:r>
              <a:rPr lang="en-US" altLang="zh-CN" dirty="0" smtClean="0">
                <a:ea typeface="宋体" panose="02010600030101010101" pitchFamily="2" charset="-122"/>
              </a:rPr>
              <a:t>Want </a:t>
            </a:r>
            <a:r>
              <a:rPr lang="en-US" altLang="zh-CN" b="1" dirty="0" smtClean="0">
                <a:solidFill>
                  <a:srgbClr val="0000FF"/>
                </a:solidFill>
                <a:ea typeface="宋体" panose="02010600030101010101" pitchFamily="2" charset="-122"/>
              </a:rPr>
              <a:t>w ≥ 2BD+1 </a:t>
            </a:r>
            <a:r>
              <a:rPr lang="en-US" altLang="zh-CN" dirty="0" smtClean="0">
                <a:ea typeface="宋体" panose="02010600030101010101" pitchFamily="2" charset="-122"/>
              </a:rPr>
              <a:t>to ensure high link utilization</a:t>
            </a:r>
            <a:endParaRPr lang="en-US" altLang="zh-CN" dirty="0" smtClean="0">
              <a:ea typeface="宋体" panose="02010600030101010101" pitchFamily="2" charset="-122"/>
            </a:endParaRPr>
          </a:p>
          <a:p>
            <a:pPr lvl="2">
              <a:defRPr/>
            </a:pPr>
            <a:r>
              <a:rPr lang="en-US" altLang="zh-CN" dirty="0" smtClean="0">
                <a:solidFill>
                  <a:srgbClr val="FF0000"/>
                </a:solidFill>
                <a:ea typeface="宋体" panose="02010600030101010101" pitchFamily="2" charset="-122"/>
              </a:rPr>
              <a:t>Notice</a:t>
            </a:r>
            <a:r>
              <a:rPr lang="en-US" altLang="zh-CN" dirty="0" smtClean="0">
                <a:ea typeface="宋体" panose="02010600030101010101" pitchFamily="2" charset="-122"/>
              </a:rPr>
              <a:t>: BD here is </a:t>
            </a:r>
            <a:r>
              <a:rPr lang="en-US" altLang="zh-CN" u="sng" dirty="0" smtClean="0">
                <a:ea typeface="宋体" panose="02010600030101010101" pitchFamily="2" charset="-122"/>
              </a:rPr>
              <a:t>in the number of frames</a:t>
            </a:r>
            <a:endParaRPr lang="en-US" altLang="zh-CN" u="sng" dirty="0" smtClean="0">
              <a:ea typeface="宋体" panose="02010600030101010101" pitchFamily="2" charset="-122"/>
            </a:endParaRPr>
          </a:p>
          <a:p>
            <a:pPr lvl="2">
              <a:defRPr/>
            </a:pPr>
            <a:r>
              <a:rPr lang="en-US" altLang="zh-CN" dirty="0" smtClean="0">
                <a:ea typeface="宋体" panose="02010600030101010101" pitchFamily="2" charset="-122"/>
              </a:rPr>
              <a:t>If we use BDP directly, suppose L is the length of a frame,  the formula should be </a:t>
            </a:r>
            <a:endParaRPr lang="en-US" altLang="zh-CN" dirty="0" smtClean="0">
              <a:ea typeface="宋体" panose="02010600030101010101" pitchFamily="2" charset="-122"/>
            </a:endParaRPr>
          </a:p>
          <a:p>
            <a:pPr marL="457200" lvl="2" indent="0">
              <a:buFont typeface="Arial" panose="020B0604020202020204" pitchFamily="34" charset="0"/>
              <a:buNone/>
              <a:defRPr/>
            </a:pPr>
            <a:r>
              <a:rPr lang="en-US" altLang="zh-CN" sz="2800" b="1" dirty="0">
                <a:solidFill>
                  <a:srgbClr val="0000FF"/>
                </a:solidFill>
                <a:ea typeface="宋体" panose="02010600030101010101" pitchFamily="2" charset="-122"/>
              </a:rPr>
              <a:t>	</a:t>
            </a:r>
            <a:r>
              <a:rPr lang="en-US" altLang="zh-CN" sz="2800" b="1" dirty="0" smtClean="0">
                <a:solidFill>
                  <a:srgbClr val="0000FF"/>
                </a:solidFill>
                <a:ea typeface="宋体" panose="02010600030101010101" pitchFamily="2" charset="-122"/>
              </a:rPr>
              <a:t>		</a:t>
            </a:r>
            <a:r>
              <a:rPr lang="en-US" altLang="zh-CN" sz="2400" b="1" dirty="0" smtClean="0">
                <a:solidFill>
                  <a:srgbClr val="0000FF"/>
                </a:solidFill>
                <a:ea typeface="宋体" panose="02010600030101010101" pitchFamily="2" charset="-122"/>
              </a:rPr>
              <a:t>w </a:t>
            </a:r>
            <a:r>
              <a:rPr lang="en-US" altLang="zh-CN" sz="2400" b="1" dirty="0">
                <a:solidFill>
                  <a:srgbClr val="0000FF"/>
                </a:solidFill>
                <a:ea typeface="宋体" panose="02010600030101010101" pitchFamily="2" charset="-122"/>
              </a:rPr>
              <a:t>≥ </a:t>
            </a:r>
            <a:r>
              <a:rPr lang="en-US" altLang="zh-CN" sz="2400" b="1" dirty="0" smtClean="0">
                <a:solidFill>
                  <a:srgbClr val="0000FF"/>
                </a:solidFill>
                <a:ea typeface="宋体" panose="02010600030101010101" pitchFamily="2" charset="-122"/>
              </a:rPr>
              <a:t>2BDP/L+1 </a:t>
            </a:r>
            <a:endParaRPr lang="en-US" altLang="zh-CN" sz="2800" dirty="0">
              <a:ea typeface="宋体" panose="02010600030101010101" pitchFamily="2" charset="-122"/>
            </a:endParaRPr>
          </a:p>
          <a:p>
            <a:pPr>
              <a:defRPr/>
            </a:pPr>
            <a:r>
              <a:rPr lang="en-US" altLang="zh-CN" dirty="0" smtClean="0">
                <a:ea typeface="宋体" panose="02010600030101010101" pitchFamily="2" charset="-122"/>
              </a:rPr>
              <a:t>Pipelining leads to different choices for errors/buffering</a:t>
            </a:r>
            <a:endParaRPr lang="en-US" altLang="zh-CN" dirty="0" smtClean="0">
              <a:ea typeface="宋体" panose="02010600030101010101" pitchFamily="2" charset="-122"/>
            </a:endParaRPr>
          </a:p>
          <a:p>
            <a:pPr lvl="1">
              <a:defRPr/>
            </a:pPr>
            <a:r>
              <a:rPr lang="en-US" altLang="zh-CN" dirty="0" smtClean="0">
                <a:ea typeface="宋体" panose="02010600030101010101" pitchFamily="2" charset="-122"/>
              </a:rPr>
              <a:t>We will consider </a:t>
            </a:r>
            <a:r>
              <a:rPr lang="en-US" altLang="zh-CN" u="sng" dirty="0" smtClean="0">
                <a:ea typeface="宋体" panose="02010600030101010101" pitchFamily="2" charset="-122"/>
              </a:rPr>
              <a:t>Go-Back-N</a:t>
            </a:r>
            <a:r>
              <a:rPr lang="en-US" altLang="zh-CN" dirty="0" smtClean="0">
                <a:ea typeface="宋体" panose="02010600030101010101" pitchFamily="2" charset="-122"/>
              </a:rPr>
              <a:t> and </a:t>
            </a:r>
            <a:r>
              <a:rPr lang="en-US" altLang="zh-CN" u="sng" dirty="0" smtClean="0">
                <a:ea typeface="宋体" panose="02010600030101010101" pitchFamily="2" charset="-122"/>
              </a:rPr>
              <a:t>Selective Repeat</a:t>
            </a:r>
            <a:endParaRPr lang="en-US" altLang="zh-CN" u="sng" dirty="0" smtClean="0">
              <a:ea typeface="宋体" panose="02010600030101010101" pitchFamily="2" charset="-122"/>
            </a:endParaRPr>
          </a:p>
          <a:p>
            <a:pPr lvl="1">
              <a:buFont typeface="Arial" panose="020B0604020202020204" pitchFamily="34" charset="0"/>
              <a:buNone/>
              <a:defRPr/>
            </a:pPr>
            <a:endParaRPr lang="en-US" altLang="zh-CN" dirty="0" smtClean="0">
              <a:ea typeface="宋体" panose="02010600030101010101" pitchFamily="2" charset="-122"/>
            </a:endParaRPr>
          </a:p>
          <a:p>
            <a:pPr>
              <a:defRPr/>
            </a:pP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4"/>
          <p:cNvSpPr>
            <a:spLocks noGrp="1"/>
          </p:cNvSpPr>
          <p:nvPr>
            <p:ph type="title"/>
          </p:nvPr>
        </p:nvSpPr>
        <p:spPr/>
        <p:txBody>
          <a:bodyPr/>
          <a:lstStyle/>
          <a:p>
            <a:r>
              <a:rPr lang="en-US" altLang="zh-CN" smtClean="0">
                <a:ea typeface="宋体" panose="02010600030101010101" pitchFamily="2" charset="-122"/>
              </a:rPr>
              <a:t>Pipelining Example</a:t>
            </a:r>
            <a:endParaRPr lang="zh-CN" altLang="en-US" smtClean="0">
              <a:ea typeface="宋体" panose="02010600030101010101" pitchFamily="2" charset="-122"/>
            </a:endParaRPr>
          </a:p>
        </p:txBody>
      </p:sp>
      <p:sp>
        <p:nvSpPr>
          <p:cNvPr id="36867" name="内容占位符 2"/>
          <p:cNvSpPr>
            <a:spLocks noGrp="1"/>
          </p:cNvSpPr>
          <p:nvPr>
            <p:ph idx="1"/>
          </p:nvPr>
        </p:nvSpPr>
        <p:spPr>
          <a:xfrm>
            <a:off x="188913" y="1143000"/>
            <a:ext cx="8709025" cy="4867275"/>
          </a:xfrm>
        </p:spPr>
        <p:txBody>
          <a:bodyPr/>
          <a:lstStyle/>
          <a:p>
            <a:r>
              <a:rPr lang="en-US" altLang="zh-CN" sz="2000" smtClean="0">
                <a:ea typeface="宋体" panose="02010600030101010101" pitchFamily="2" charset="-122"/>
              </a:rPr>
              <a:t>E.g.: For a link with a bandwidth of 50kbps and a one-way transmit time of 250msec, the bandwidth-delay product is 12.5 kbits or 12.5 frames of 1000bits each.</a:t>
            </a:r>
            <a:endParaRPr lang="en-US" altLang="zh-CN" sz="2000" smtClean="0">
              <a:ea typeface="宋体" panose="02010600030101010101" pitchFamily="2" charset="-122"/>
            </a:endParaRPr>
          </a:p>
          <a:p>
            <a:pPr algn="ctr"/>
            <a:r>
              <a:rPr lang="en-US" altLang="zh-CN" sz="2000" smtClean="0">
                <a:ea typeface="宋体" panose="02010600030101010101" pitchFamily="2" charset="-122"/>
              </a:rPr>
              <a:t>2BD+1 = 2 * 12.5 + 1 = 26 frames</a:t>
            </a:r>
            <a:endParaRPr lang="en-US" altLang="zh-CN" sz="2000" smtClean="0">
              <a:ea typeface="宋体" panose="02010600030101010101" pitchFamily="2" charset="-122"/>
            </a:endParaRPr>
          </a:p>
          <a:p>
            <a:r>
              <a:rPr lang="en-US" altLang="zh-CN" sz="2000" smtClean="0">
                <a:ea typeface="宋体" panose="02010600030101010101" pitchFamily="2" charset="-122"/>
              </a:rPr>
              <a:t>At t = 0 ms, the sender begins sending frame 0 and sends a new frame every 20 msec. </a:t>
            </a:r>
            <a:endParaRPr lang="en-US" altLang="zh-CN" sz="2000" smtClean="0">
              <a:ea typeface="宋体" panose="02010600030101010101" pitchFamily="2" charset="-122"/>
            </a:endParaRPr>
          </a:p>
          <a:p>
            <a:r>
              <a:rPr lang="en-US" altLang="zh-CN" sz="2000" smtClean="0">
                <a:ea typeface="宋体" panose="02010600030101010101" pitchFamily="2" charset="-122"/>
              </a:rPr>
              <a:t>At t = 520 ms, it has finished sending 26 frames, and the acknowledgement for frame 0 will have just arrived. </a:t>
            </a:r>
            <a:endParaRPr lang="en-US" altLang="zh-CN" sz="2000" smtClean="0">
              <a:ea typeface="宋体" panose="02010600030101010101" pitchFamily="2" charset="-122"/>
            </a:endParaRPr>
          </a:p>
          <a:p>
            <a:r>
              <a:rPr lang="en-US" altLang="zh-CN" sz="2000" smtClean="0">
                <a:ea typeface="宋体" panose="02010600030101010101" pitchFamily="2" charset="-122"/>
              </a:rPr>
              <a:t>Thereafter, acknowledgements will arrive every 20 msec, so the sender will always get permission to continue just when it needs it. </a:t>
            </a:r>
            <a:endParaRPr lang="en-US" altLang="zh-CN" sz="2000" smtClean="0">
              <a:ea typeface="宋体" panose="02010600030101010101" pitchFamily="2" charset="-122"/>
            </a:endParaRPr>
          </a:p>
          <a:p>
            <a:r>
              <a:rPr lang="en-US" altLang="zh-CN" sz="2000" smtClean="0">
                <a:ea typeface="宋体" panose="02010600030101010101" pitchFamily="2" charset="-122"/>
              </a:rPr>
              <a:t>From then onwards, 25 or 26 unacknowledged frames will always be outstanding. Put in other terms, the sender’s maximum window size is 26.</a:t>
            </a:r>
            <a:endParaRPr lang="zh-CN" altLang="en-US" sz="2000" smtClean="0">
              <a:ea typeface="宋体" panose="02010600030101010101" pitchFamily="2" charset="-122"/>
            </a:endParaRPr>
          </a:p>
        </p:txBody>
      </p:sp>
      <p:sp>
        <p:nvSpPr>
          <p:cNvPr id="36868"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i="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smtClean="0">
                <a:ea typeface="宋体" panose="02010600030101010101" pitchFamily="2" charset="-122"/>
              </a:rPr>
              <a:t>Sliding Window Protocols</a:t>
            </a:r>
            <a:endParaRPr lang="en-US" altLang="zh-CN" smtClean="0">
              <a:ea typeface="宋体" panose="02010600030101010101" pitchFamily="2" charset="-122"/>
            </a:endParaRPr>
          </a:p>
        </p:txBody>
      </p:sp>
      <p:sp>
        <p:nvSpPr>
          <p:cNvPr id="37891"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55300" name="Rectangle 3"/>
          <p:cNvSpPr>
            <a:spLocks noGrp="1" noChangeArrowheads="1"/>
          </p:cNvSpPr>
          <p:nvPr>
            <p:ph idx="1"/>
          </p:nvPr>
        </p:nvSpPr>
        <p:spPr>
          <a:xfrm>
            <a:off x="1381125" y="1990725"/>
            <a:ext cx="7315200" cy="4019550"/>
          </a:xfrm>
        </p:spPr>
        <p:txBody>
          <a:bodyPr/>
          <a:lstStyle/>
          <a:p>
            <a:pPr lvl="1"/>
            <a:r>
              <a:rPr lang="en-US" altLang="zh-CN" smtClean="0">
                <a:ea typeface="宋体" panose="02010600030101010101" pitchFamily="2" charset="-122"/>
              </a:rPr>
              <a:t>Sliding Window concept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One-bit Sliding Window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Go-Back-N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Selective Repeat </a:t>
            </a:r>
            <a:r>
              <a:rPr lang="en-US" altLang="zh-CN" smtClean="0">
                <a:solidFill>
                  <a:srgbClr val="0000FF"/>
                </a:solidFill>
                <a:ea typeface="宋体" panose="02010600030101010101" pitchFamily="2" charset="-122"/>
              </a:rPr>
              <a:t>»</a:t>
            </a:r>
            <a:endParaRPr lang="en-US" altLang="zh-CN" smtClean="0">
              <a:solidFill>
                <a:srgbClr val="0000FF"/>
              </a:solidFill>
              <a:ea typeface="宋体" panose="02010600030101010101" pitchFamily="2" charset="-122"/>
            </a:endParaRPr>
          </a:p>
          <a:p>
            <a:pPr lvl="2">
              <a:buFont typeface="Arial" panose="020B0604020202020204" pitchFamily="34" charset="0"/>
              <a:buNone/>
            </a:pPr>
            <a:endParaRPr lang="en-US"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5300">
                                            <p:txEl>
                                              <p:pRg st="1" end="1"/>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zh-CN" smtClean="0">
                <a:ea typeface="宋体" panose="02010600030101010101" pitchFamily="2" charset="-122"/>
              </a:rPr>
              <a:t>One-Bit Sliding Window (1)</a:t>
            </a:r>
            <a:endParaRPr lang="en-US" altLang="zh-CN" smtClean="0">
              <a:ea typeface="宋体" panose="02010600030101010101" pitchFamily="2" charset="-122"/>
            </a:endParaRPr>
          </a:p>
        </p:txBody>
      </p:sp>
      <p:sp>
        <p:nvSpPr>
          <p:cNvPr id="38915" name="Content Placeholder 2"/>
          <p:cNvSpPr>
            <a:spLocks noGrp="1"/>
          </p:cNvSpPr>
          <p:nvPr>
            <p:ph idx="1"/>
          </p:nvPr>
        </p:nvSpPr>
        <p:spPr>
          <a:xfrm>
            <a:off x="590550" y="1143000"/>
            <a:ext cx="8229600" cy="4867275"/>
          </a:xfrm>
        </p:spPr>
        <p:txBody>
          <a:bodyPr/>
          <a:lstStyle/>
          <a:p>
            <a:r>
              <a:rPr lang="en-US" altLang="zh-CN" smtClean="0">
                <a:ea typeface="宋体" panose="02010600030101010101" pitchFamily="2" charset="-122"/>
              </a:rPr>
              <a:t>The sequence numbers are based on modulo-2 arithmetic.</a:t>
            </a:r>
            <a:endParaRPr lang="en-US" altLang="zh-CN" smtClean="0">
              <a:ea typeface="宋体" panose="02010600030101010101" pitchFamily="2" charset="-122"/>
            </a:endParaRPr>
          </a:p>
          <a:p>
            <a:r>
              <a:rPr lang="en-US" altLang="zh-CN" smtClean="0">
                <a:ea typeface="宋体" panose="02010600030101010101" pitchFamily="2" charset="-122"/>
              </a:rPr>
              <a:t>Transfers data in both directions with stop-and-wait</a:t>
            </a:r>
            <a:endParaRPr lang="en-US" altLang="zh-CN" smtClean="0">
              <a:ea typeface="宋体" panose="02010600030101010101" pitchFamily="2" charset="-122"/>
            </a:endParaRPr>
          </a:p>
          <a:p>
            <a:pPr lvl="1"/>
            <a:r>
              <a:rPr lang="en-US" altLang="zh-CN" u="sng" smtClean="0">
                <a:ea typeface="宋体" panose="02010600030101010101" pitchFamily="2" charset="-122"/>
              </a:rPr>
              <a:t>Piggybacks</a:t>
            </a:r>
            <a:r>
              <a:rPr lang="en-US" altLang="zh-CN" smtClean="0">
                <a:ea typeface="宋体" panose="02010600030101010101" pitchFamily="2" charset="-122"/>
              </a:rPr>
              <a:t> acks on reverse data frames for efficiency</a:t>
            </a:r>
            <a:endParaRPr lang="en-US" altLang="zh-CN" smtClean="0">
              <a:ea typeface="宋体" panose="02010600030101010101" pitchFamily="2" charset="-122"/>
            </a:endParaRPr>
          </a:p>
          <a:p>
            <a:pPr lvl="1"/>
            <a:r>
              <a:rPr lang="en-US" altLang="zh-CN" smtClean="0">
                <a:ea typeface="宋体" panose="02010600030101010101" pitchFamily="2" charset="-122"/>
              </a:rPr>
              <a:t>Handles transmission errors, flow control, early timers</a:t>
            </a:r>
            <a:endParaRPr lang="en-US" altLang="zh-CN" smtClean="0">
              <a:ea typeface="宋体" panose="02010600030101010101" pitchFamily="2" charset="-122"/>
            </a:endParaRPr>
          </a:p>
        </p:txBody>
      </p:sp>
      <p:sp>
        <p:nvSpPr>
          <p:cNvPr id="38916"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3891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5025" y="3211513"/>
            <a:ext cx="4933950" cy="33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en-US" altLang="zh-CN" smtClean="0">
                <a:ea typeface="宋体" panose="02010600030101010101" pitchFamily="2" charset="-122"/>
              </a:rPr>
              <a:t>One-Bit Sliding Window (2)</a:t>
            </a:r>
            <a:endParaRPr lang="zh-CN" altLang="en-US" smtClean="0">
              <a:ea typeface="宋体" panose="02010600030101010101" pitchFamily="2" charset="-122"/>
            </a:endParaRPr>
          </a:p>
        </p:txBody>
      </p:sp>
      <p:sp>
        <p:nvSpPr>
          <p:cNvPr id="40963"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40964"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sp>
        <p:nvSpPr>
          <p:cNvPr id="5" name="TextBox 15"/>
          <p:cNvSpPr txBox="1"/>
          <p:nvPr/>
        </p:nvSpPr>
        <p:spPr>
          <a:xfrm>
            <a:off x="976313" y="2363788"/>
            <a:ext cx="3133725" cy="831850"/>
          </a:xfrm>
          <a:prstGeom prst="rect">
            <a:avLst/>
          </a:prstGeom>
          <a:noFill/>
        </p:spPr>
        <p:txBody>
          <a:bodyPr>
            <a:spAutoFit/>
          </a:bodyPr>
          <a:lstStyle/>
          <a:p>
            <a:pPr eaLnBrk="1" hangingPunct="1">
              <a:defRPr/>
            </a:pPr>
            <a:r>
              <a:rPr lang="en-US" sz="2400" kern="0" dirty="0"/>
              <a:t>Each node is sender and receiver (p4):</a:t>
            </a:r>
            <a:endParaRPr lang="en-US" sz="2400" kern="0" dirty="0"/>
          </a:p>
        </p:txBody>
      </p:sp>
      <p:grpSp>
        <p:nvGrpSpPr>
          <p:cNvPr id="40966" name="Group 14"/>
          <p:cNvGrpSpPr/>
          <p:nvPr/>
        </p:nvGrpSpPr>
        <p:grpSpPr bwMode="auto">
          <a:xfrm>
            <a:off x="4948238" y="1704975"/>
            <a:ext cx="3090862" cy="3743325"/>
            <a:chOff x="1243806" y="2667000"/>
            <a:chExt cx="3090069" cy="3743325"/>
          </a:xfrm>
        </p:grpSpPr>
        <p:pic>
          <p:nvPicPr>
            <p:cNvPr id="40973" name="Picture 2"/>
            <p:cNvPicPr>
              <a:picLocks noChangeAspect="1" noChangeArrowheads="1"/>
            </p:cNvPicPr>
            <p:nvPr/>
          </p:nvPicPr>
          <p:blipFill>
            <a:blip r:embed="rId1">
              <a:extLst>
                <a:ext uri="{28A0092B-C50C-407E-A947-70E740481C1C}">
                  <a14:useLocalDpi xmlns:a14="http://schemas.microsoft.com/office/drawing/2010/main" val="0"/>
                </a:ext>
              </a:extLst>
            </a:blip>
            <a:srcRect t="25000" r="76382" b="68333"/>
            <a:stretch>
              <a:fillRect/>
            </a:stretch>
          </p:blipFill>
          <p:spPr bwMode="auto">
            <a:xfrm>
              <a:off x="1243806" y="2667000"/>
              <a:ext cx="1918494"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4"/>
            <p:cNvSpPr txBox="1">
              <a:spLocks noChangeArrowheads="1"/>
            </p:cNvSpPr>
            <p:nvPr/>
          </p:nvSpPr>
          <p:spPr bwMode="auto">
            <a:xfrm>
              <a:off x="1314450" y="5886450"/>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800">
                  <a:ea typeface="宋体" panose="02010600030101010101" pitchFamily="2" charset="-122"/>
                </a:rPr>
                <a:t>. . .</a:t>
              </a:r>
              <a:endParaRPr lang="en-US" altLang="zh-CN" sz="2800">
                <a:ea typeface="宋体" panose="02010600030101010101" pitchFamily="2" charset="-122"/>
              </a:endParaRPr>
            </a:p>
          </p:txBody>
        </p:sp>
        <p:sp>
          <p:nvSpPr>
            <p:cNvPr id="9" name="TextBox 12"/>
            <p:cNvSpPr txBox="1"/>
            <p:nvPr/>
          </p:nvSpPr>
          <p:spPr>
            <a:xfrm>
              <a:off x="3038807" y="2695575"/>
              <a:ext cx="399947" cy="276225"/>
            </a:xfrm>
            <a:prstGeom prst="rect">
              <a:avLst/>
            </a:prstGeom>
            <a:noFill/>
          </p:spPr>
          <p:txBody>
            <a:bodyPr>
              <a:spAutoFit/>
            </a:bodyPr>
            <a:lstStyle/>
            <a:p>
              <a:pPr algn="ctr" eaLnBrk="1" hangingPunct="1">
                <a:defRPr/>
              </a:pPr>
              <a:r>
                <a:rPr lang="en-US" sz="1200" b="1" dirty="0">
                  <a:solidFill>
                    <a:schemeClr val="tx1">
                      <a:lumMod val="75000"/>
                      <a:lumOff val="25000"/>
                    </a:schemeClr>
                  </a:solidFill>
                  <a:latin typeface="Arial" panose="020B0604020202020204" pitchFamily="34" charset="0"/>
                  <a:cs typeface="Arial" panose="020B0604020202020204" pitchFamily="34" charset="0"/>
                </a:rPr>
                <a:t>{</a:t>
              </a:r>
              <a:endParaRPr lang="en-US" sz="12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0976" name="Picture 2"/>
            <p:cNvPicPr>
              <a:picLocks noChangeAspect="1" noChangeArrowheads="1"/>
            </p:cNvPicPr>
            <p:nvPr/>
          </p:nvPicPr>
          <p:blipFill>
            <a:blip r:embed="rId1">
              <a:extLst>
                <a:ext uri="{28A0092B-C50C-407E-A947-70E740481C1C}">
                  <a14:useLocalDpi xmlns:a14="http://schemas.microsoft.com/office/drawing/2010/main" val="0"/>
                </a:ext>
              </a:extLst>
            </a:blip>
            <a:srcRect t="36667" r="62781"/>
            <a:stretch>
              <a:fillRect/>
            </a:stretch>
          </p:blipFill>
          <p:spPr bwMode="auto">
            <a:xfrm>
              <a:off x="1310481" y="3000375"/>
              <a:ext cx="3023394"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67" name="TextBox 16"/>
          <p:cNvSpPr txBox="1">
            <a:spLocks noChangeArrowheads="1"/>
          </p:cNvSpPr>
          <p:nvPr/>
        </p:nvSpPr>
        <p:spPr bwMode="auto">
          <a:xfrm>
            <a:off x="2543175" y="3838575"/>
            <a:ext cx="3448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Prepare first frame</a:t>
            </a:r>
            <a:endParaRPr lang="en-US" altLang="zh-CN" sz="1600">
              <a:ea typeface="宋体" panose="02010600030101010101" pitchFamily="2" charset="-122"/>
            </a:endParaRPr>
          </a:p>
        </p:txBody>
      </p:sp>
      <p:sp>
        <p:nvSpPr>
          <p:cNvPr id="40968" name="TextBox 18"/>
          <p:cNvSpPr txBox="1">
            <a:spLocks noChangeArrowheads="1"/>
          </p:cNvSpPr>
          <p:nvPr/>
        </p:nvSpPr>
        <p:spPr bwMode="auto">
          <a:xfrm>
            <a:off x="2124075" y="4543425"/>
            <a:ext cx="2314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Launch it, and set timer</a:t>
            </a:r>
            <a:endParaRPr lang="en-US" altLang="zh-CN" sz="1600">
              <a:ea typeface="宋体" panose="02010600030101010101" pitchFamily="2" charset="-122"/>
            </a:endParaRPr>
          </a:p>
        </p:txBody>
      </p:sp>
      <p:sp>
        <p:nvSpPr>
          <p:cNvPr id="13" name="Left Brace 19"/>
          <p:cNvSpPr/>
          <p:nvPr/>
        </p:nvSpPr>
        <p:spPr bwMode="auto">
          <a:xfrm>
            <a:off x="4829175" y="3705225"/>
            <a:ext cx="161925" cy="647700"/>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smtClean="0">
              <a:ea typeface="宋体" panose="02010600030101010101" pitchFamily="2" charset="-122"/>
            </a:endParaRPr>
          </a:p>
        </p:txBody>
      </p:sp>
      <p:cxnSp>
        <p:nvCxnSpPr>
          <p:cNvPr id="14" name="Straight Connector 20"/>
          <p:cNvCxnSpPr>
            <a:endCxn id="13" idx="1"/>
          </p:cNvCxnSpPr>
          <p:nvPr/>
        </p:nvCxnSpPr>
        <p:spPr bwMode="auto">
          <a:xfrm>
            <a:off x="4448175" y="4029075"/>
            <a:ext cx="381000"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sp>
        <p:nvSpPr>
          <p:cNvPr id="15" name="Left Brace 21"/>
          <p:cNvSpPr/>
          <p:nvPr/>
        </p:nvSpPr>
        <p:spPr bwMode="auto">
          <a:xfrm>
            <a:off x="4829175" y="4572000"/>
            <a:ext cx="180975" cy="31432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smtClean="0">
              <a:ea typeface="宋体" panose="02010600030101010101" pitchFamily="2" charset="-122"/>
            </a:endParaRPr>
          </a:p>
        </p:txBody>
      </p:sp>
      <p:cxnSp>
        <p:nvCxnSpPr>
          <p:cNvPr id="16" name="Straight Connector 22"/>
          <p:cNvCxnSpPr/>
          <p:nvPr/>
        </p:nvCxnSpPr>
        <p:spPr bwMode="auto">
          <a:xfrm>
            <a:off x="4438650" y="4733925"/>
            <a:ext cx="381000"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zh-CN" smtClean="0">
                <a:ea typeface="宋体" panose="02010600030101010101" pitchFamily="2" charset="-122"/>
              </a:rPr>
              <a:t>One-Bit Sliding Window (3)</a:t>
            </a:r>
            <a:endParaRPr lang="en-US" altLang="zh-CN" smtClean="0">
              <a:ea typeface="宋体" panose="02010600030101010101" pitchFamily="2" charset="-122"/>
            </a:endParaRPr>
          </a:p>
        </p:txBody>
      </p:sp>
      <p:sp>
        <p:nvSpPr>
          <p:cNvPr id="41987"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grpSp>
        <p:nvGrpSpPr>
          <p:cNvPr id="41988" name="Group 7"/>
          <p:cNvGrpSpPr/>
          <p:nvPr/>
        </p:nvGrpSpPr>
        <p:grpSpPr bwMode="auto">
          <a:xfrm>
            <a:off x="4095750" y="1533525"/>
            <a:ext cx="4189413" cy="4981575"/>
            <a:chOff x="39056" y="1524000"/>
            <a:chExt cx="4399594" cy="5283019"/>
          </a:xfrm>
        </p:grpSpPr>
        <p:pic>
          <p:nvPicPr>
            <p:cNvPr id="42002" name="Picture 2"/>
            <p:cNvPicPr>
              <a:picLocks noChangeAspect="1" noChangeArrowheads="1"/>
            </p:cNvPicPr>
            <p:nvPr/>
          </p:nvPicPr>
          <p:blipFill>
            <a:blip r:embed="rId1">
              <a:extLst>
                <a:ext uri="{28A0092B-C50C-407E-A947-70E740481C1C}">
                  <a14:useLocalDpi xmlns:a14="http://schemas.microsoft.com/office/drawing/2010/main" val="0"/>
                </a:ext>
              </a:extLst>
            </a:blip>
            <a:srcRect r="51888"/>
            <a:stretch>
              <a:fillRect/>
            </a:stretch>
          </p:blipFill>
          <p:spPr bwMode="auto">
            <a:xfrm>
              <a:off x="454025" y="1524000"/>
              <a:ext cx="3984625"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3" name="Picture 2"/>
            <p:cNvPicPr>
              <a:picLocks noChangeAspect="1" noChangeArrowheads="1"/>
            </p:cNvPicPr>
            <p:nvPr/>
          </p:nvPicPr>
          <p:blipFill>
            <a:blip r:embed="rId2">
              <a:extLst>
                <a:ext uri="{28A0092B-C50C-407E-A947-70E740481C1C}">
                  <a14:useLocalDpi xmlns:a14="http://schemas.microsoft.com/office/drawing/2010/main" val="0"/>
                </a:ext>
              </a:extLst>
            </a:blip>
            <a:srcRect r="59122"/>
            <a:stretch>
              <a:fillRect/>
            </a:stretch>
          </p:blipFill>
          <p:spPr bwMode="auto">
            <a:xfrm>
              <a:off x="39056" y="5067300"/>
              <a:ext cx="3543299" cy="173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89" name="TextBox 4"/>
          <p:cNvSpPr txBox="1">
            <a:spLocks noChangeArrowheads="1"/>
          </p:cNvSpPr>
          <p:nvPr/>
        </p:nvSpPr>
        <p:spPr bwMode="auto">
          <a:xfrm>
            <a:off x="4495800" y="981075"/>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800">
                <a:ea typeface="宋体" panose="02010600030101010101" pitchFamily="2" charset="-122"/>
              </a:rPr>
              <a:t>. . .</a:t>
            </a:r>
            <a:endParaRPr lang="en-US" altLang="zh-CN" sz="2800">
              <a:ea typeface="宋体" panose="02010600030101010101" pitchFamily="2" charset="-122"/>
            </a:endParaRPr>
          </a:p>
        </p:txBody>
      </p:sp>
      <p:sp>
        <p:nvSpPr>
          <p:cNvPr id="41990" name="TextBox 12"/>
          <p:cNvSpPr txBox="1">
            <a:spLocks noChangeArrowheads="1"/>
          </p:cNvSpPr>
          <p:nvPr/>
        </p:nvSpPr>
        <p:spPr bwMode="auto">
          <a:xfrm>
            <a:off x="1457325" y="2581275"/>
            <a:ext cx="2505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If a frame with new data then deliver it</a:t>
            </a:r>
            <a:endParaRPr lang="en-US" altLang="zh-CN" sz="1600">
              <a:ea typeface="宋体" panose="02010600030101010101" pitchFamily="2" charset="-122"/>
            </a:endParaRPr>
          </a:p>
        </p:txBody>
      </p:sp>
      <p:sp>
        <p:nvSpPr>
          <p:cNvPr id="15" name="Left Brace 14"/>
          <p:cNvSpPr/>
          <p:nvPr/>
        </p:nvSpPr>
        <p:spPr bwMode="auto">
          <a:xfrm>
            <a:off x="4714875" y="2543175"/>
            <a:ext cx="161925" cy="647700"/>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smtClean="0">
              <a:ea typeface="宋体" panose="02010600030101010101" pitchFamily="2" charset="-122"/>
            </a:endParaRPr>
          </a:p>
        </p:txBody>
      </p:sp>
      <p:cxnSp>
        <p:nvCxnSpPr>
          <p:cNvPr id="16" name="Straight Connector 15"/>
          <p:cNvCxnSpPr>
            <a:endCxn id="15" idx="1"/>
          </p:cNvCxnSpPr>
          <p:nvPr/>
        </p:nvCxnSpPr>
        <p:spPr bwMode="auto">
          <a:xfrm>
            <a:off x="4333875" y="2867025"/>
            <a:ext cx="381000"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sp>
        <p:nvSpPr>
          <p:cNvPr id="17" name="Left Brace 16"/>
          <p:cNvSpPr/>
          <p:nvPr/>
        </p:nvSpPr>
        <p:spPr bwMode="auto">
          <a:xfrm>
            <a:off x="4705350" y="5591175"/>
            <a:ext cx="180975" cy="31432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smtClean="0">
              <a:ea typeface="宋体" panose="02010600030101010101" pitchFamily="2" charset="-122"/>
            </a:endParaRPr>
          </a:p>
        </p:txBody>
      </p:sp>
      <p:cxnSp>
        <p:nvCxnSpPr>
          <p:cNvPr id="18" name="Straight Connector 17"/>
          <p:cNvCxnSpPr/>
          <p:nvPr/>
        </p:nvCxnSpPr>
        <p:spPr bwMode="auto">
          <a:xfrm>
            <a:off x="4314825" y="5753100"/>
            <a:ext cx="381000"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sp>
        <p:nvSpPr>
          <p:cNvPr id="41995" name="TextBox 18"/>
          <p:cNvSpPr txBox="1">
            <a:spLocks noChangeArrowheads="1"/>
          </p:cNvSpPr>
          <p:nvPr/>
        </p:nvSpPr>
        <p:spPr bwMode="auto">
          <a:xfrm>
            <a:off x="1438275" y="1733550"/>
            <a:ext cx="3448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Wait for frame or timeout</a:t>
            </a:r>
            <a:endParaRPr lang="en-US" altLang="zh-CN" sz="1600">
              <a:ea typeface="宋体" panose="02010600030101010101" pitchFamily="2" charset="-122"/>
            </a:endParaRPr>
          </a:p>
        </p:txBody>
      </p:sp>
      <p:cxnSp>
        <p:nvCxnSpPr>
          <p:cNvPr id="20" name="Straight Arrow Connector 19"/>
          <p:cNvCxnSpPr/>
          <p:nvPr/>
        </p:nvCxnSpPr>
        <p:spPr bwMode="auto">
          <a:xfrm>
            <a:off x="4352925" y="1914525"/>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41997" name="TextBox 20"/>
          <p:cNvSpPr txBox="1">
            <a:spLocks noChangeArrowheads="1"/>
          </p:cNvSpPr>
          <p:nvPr/>
        </p:nvSpPr>
        <p:spPr bwMode="auto">
          <a:xfrm>
            <a:off x="1381125" y="4743450"/>
            <a:ext cx="3448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(Otherwise it was a timeout)</a:t>
            </a:r>
            <a:endParaRPr lang="en-US" altLang="zh-CN" sz="1600">
              <a:ea typeface="宋体" panose="02010600030101010101" pitchFamily="2" charset="-122"/>
            </a:endParaRPr>
          </a:p>
        </p:txBody>
      </p:sp>
      <p:sp>
        <p:nvSpPr>
          <p:cNvPr id="41998" name="TextBox 22"/>
          <p:cNvSpPr txBox="1">
            <a:spLocks noChangeArrowheads="1"/>
          </p:cNvSpPr>
          <p:nvPr/>
        </p:nvSpPr>
        <p:spPr bwMode="auto">
          <a:xfrm>
            <a:off x="1428750" y="3676650"/>
            <a:ext cx="2676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If an ack for last send then prepare for next data frame</a:t>
            </a:r>
            <a:endParaRPr lang="en-US" altLang="zh-CN" sz="1600">
              <a:ea typeface="宋体" panose="02010600030101010101" pitchFamily="2" charset="-122"/>
            </a:endParaRPr>
          </a:p>
        </p:txBody>
      </p:sp>
      <p:sp>
        <p:nvSpPr>
          <p:cNvPr id="24" name="Left Brace 23"/>
          <p:cNvSpPr/>
          <p:nvPr/>
        </p:nvSpPr>
        <p:spPr bwMode="auto">
          <a:xfrm>
            <a:off x="4724400" y="3619500"/>
            <a:ext cx="161925" cy="647700"/>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smtClean="0">
              <a:ea typeface="宋体" panose="02010600030101010101" pitchFamily="2" charset="-122"/>
            </a:endParaRPr>
          </a:p>
        </p:txBody>
      </p:sp>
      <p:cxnSp>
        <p:nvCxnSpPr>
          <p:cNvPr id="25" name="Straight Connector 24"/>
          <p:cNvCxnSpPr>
            <a:endCxn id="24" idx="1"/>
          </p:cNvCxnSpPr>
          <p:nvPr/>
        </p:nvCxnSpPr>
        <p:spPr bwMode="auto">
          <a:xfrm>
            <a:off x="4343400" y="3943350"/>
            <a:ext cx="381000"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sp>
        <p:nvSpPr>
          <p:cNvPr id="42001" name="TextBox 25"/>
          <p:cNvSpPr txBox="1">
            <a:spLocks noChangeArrowheads="1"/>
          </p:cNvSpPr>
          <p:nvPr/>
        </p:nvSpPr>
        <p:spPr bwMode="auto">
          <a:xfrm>
            <a:off x="1438275" y="5324475"/>
            <a:ext cx="25717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Send next data frame or retransmit old one;  ack the last data we received</a:t>
            </a:r>
            <a:endParaRPr lang="en-US" altLang="zh-CN" sz="1600">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zh-CN" smtClean="0">
                <a:ea typeface="宋体" panose="02010600030101010101" pitchFamily="2" charset="-122"/>
              </a:rPr>
              <a:t>Frames</a:t>
            </a:r>
            <a:endParaRPr lang="en-US" altLang="zh-CN" smtClean="0">
              <a:ea typeface="宋体" panose="02010600030101010101" pitchFamily="2" charset="-122"/>
            </a:endParaRPr>
          </a:p>
        </p:txBody>
      </p:sp>
      <p:sp>
        <p:nvSpPr>
          <p:cNvPr id="15363"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15364" name="Content Placeholder 2"/>
          <p:cNvSpPr>
            <a:spLocks noGrp="1"/>
          </p:cNvSpPr>
          <p:nvPr>
            <p:ph idx="1"/>
          </p:nvPr>
        </p:nvSpPr>
        <p:spPr>
          <a:xfrm>
            <a:off x="914400" y="1363663"/>
            <a:ext cx="7789863" cy="4598987"/>
          </a:xfrm>
        </p:spPr>
        <p:txBody>
          <a:bodyPr/>
          <a:lstStyle/>
          <a:p>
            <a:r>
              <a:rPr lang="en-US" altLang="zh-CN" smtClean="0">
                <a:ea typeface="宋体" panose="02010600030101010101" pitchFamily="2" charset="-122"/>
              </a:rPr>
              <a:t>Link layer accepts </a:t>
            </a:r>
            <a:r>
              <a:rPr lang="en-US" altLang="zh-CN" u="sng" smtClean="0">
                <a:ea typeface="宋体" panose="02010600030101010101" pitchFamily="2" charset="-122"/>
              </a:rPr>
              <a:t>packets</a:t>
            </a:r>
            <a:r>
              <a:rPr lang="en-US" altLang="zh-CN" smtClean="0">
                <a:ea typeface="宋体" panose="02010600030101010101" pitchFamily="2" charset="-122"/>
              </a:rPr>
              <a:t> from the network layer, and encapsulates them into </a:t>
            </a:r>
            <a:r>
              <a:rPr lang="en-US" altLang="zh-CN" u="sng" smtClean="0">
                <a:ea typeface="宋体" panose="02010600030101010101" pitchFamily="2" charset="-122"/>
              </a:rPr>
              <a:t>frames</a:t>
            </a:r>
            <a:r>
              <a:rPr lang="en-US" altLang="zh-CN" smtClean="0">
                <a:ea typeface="宋体" panose="02010600030101010101" pitchFamily="2" charset="-122"/>
              </a:rPr>
              <a:t> that it sends using the physical layer; reception is the opposite process</a:t>
            </a:r>
            <a:endParaRPr lang="en-US" altLang="zh-CN" smtClean="0">
              <a:ea typeface="宋体" panose="02010600030101010101" pitchFamily="2" charset="-122"/>
            </a:endParaRPr>
          </a:p>
        </p:txBody>
      </p:sp>
      <p:grpSp>
        <p:nvGrpSpPr>
          <p:cNvPr id="15365" name="Group 39"/>
          <p:cNvGrpSpPr/>
          <p:nvPr/>
        </p:nvGrpSpPr>
        <p:grpSpPr bwMode="auto">
          <a:xfrm>
            <a:off x="914400" y="2687012"/>
            <a:ext cx="7370762" cy="2838450"/>
            <a:chOff x="868874" y="3143251"/>
            <a:chExt cx="7370253" cy="2838449"/>
          </a:xfrm>
        </p:grpSpPr>
        <p:grpSp>
          <p:nvGrpSpPr>
            <p:cNvPr id="15367" name="Group 21"/>
            <p:cNvGrpSpPr/>
            <p:nvPr/>
          </p:nvGrpSpPr>
          <p:grpSpPr bwMode="auto">
            <a:xfrm>
              <a:off x="3390900" y="4772025"/>
              <a:ext cx="3695700" cy="1123950"/>
              <a:chOff x="3390900" y="4772025"/>
              <a:chExt cx="3695700" cy="1123950"/>
            </a:xfrm>
          </p:grpSpPr>
          <p:sp>
            <p:nvSpPr>
              <p:cNvPr id="15382" name="Rounded Rectangle 19"/>
              <p:cNvSpPr>
                <a:spLocks noChangeArrowheads="1"/>
              </p:cNvSpPr>
              <p:nvPr/>
            </p:nvSpPr>
            <p:spPr bwMode="auto">
              <a:xfrm>
                <a:off x="3486150" y="4838700"/>
                <a:ext cx="3371850" cy="1057275"/>
              </a:xfrm>
              <a:prstGeom prst="roundRect">
                <a:avLst>
                  <a:gd name="adj" fmla="val 16667"/>
                </a:avLst>
              </a:prstGeom>
              <a:noFill/>
              <a:ln w="12700"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15383" name="Rectangle 20"/>
              <p:cNvSpPr>
                <a:spLocks noChangeArrowheads="1"/>
              </p:cNvSpPr>
              <p:nvPr/>
            </p:nvSpPr>
            <p:spPr bwMode="auto">
              <a:xfrm>
                <a:off x="3390900" y="4772025"/>
                <a:ext cx="3695700" cy="25717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grpSp>
          <p:nvGrpSpPr>
            <p:cNvPr id="15368" name="Group 10"/>
            <p:cNvGrpSpPr/>
            <p:nvPr/>
          </p:nvGrpSpPr>
          <p:grpSpPr bwMode="auto">
            <a:xfrm>
              <a:off x="2152650" y="3143251"/>
              <a:ext cx="6069012" cy="2038349"/>
              <a:chOff x="922337" y="3143250"/>
              <a:chExt cx="7299325" cy="2451563"/>
            </a:xfrm>
          </p:grpSpPr>
          <p:pic>
            <p:nvPicPr>
              <p:cNvPr id="15380" name="Picture 2"/>
              <p:cNvPicPr>
                <a:picLocks noChangeAspect="1" noChangeArrowheads="1"/>
              </p:cNvPicPr>
              <p:nvPr/>
            </p:nvPicPr>
            <p:blipFill>
              <a:blip r:embed="rId1">
                <a:extLst>
                  <a:ext uri="{28A0092B-C50C-407E-A947-70E740481C1C}">
                    <a14:useLocalDpi xmlns:a14="http://schemas.microsoft.com/office/drawing/2010/main" val="0"/>
                  </a:ext>
                </a:extLst>
              </a:blip>
              <a:srcRect b="5392"/>
              <a:stretch>
                <a:fillRect/>
              </a:stretch>
            </p:blipFill>
            <p:spPr bwMode="auto">
              <a:xfrm>
                <a:off x="922337" y="3143250"/>
                <a:ext cx="7299325" cy="245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1096581" y="4638246"/>
                <a:ext cx="2913419" cy="525062"/>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smtClean="0">
                  <a:ea typeface="宋体" panose="02010600030101010101" pitchFamily="2" charset="-122"/>
                </a:endParaRPr>
              </a:p>
            </p:txBody>
          </p:sp>
        </p:grpSp>
        <p:sp>
          <p:nvSpPr>
            <p:cNvPr id="15369" name="Rectangle 22"/>
            <p:cNvSpPr>
              <a:spLocks noChangeArrowheads="1"/>
            </p:cNvSpPr>
            <p:nvPr/>
          </p:nvSpPr>
          <p:spPr bwMode="auto">
            <a:xfrm>
              <a:off x="4248150" y="5057775"/>
              <a:ext cx="1847850" cy="209550"/>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cxnSp>
          <p:nvCxnSpPr>
            <p:cNvPr id="18" name="Straight Arrow Connector 17"/>
            <p:cNvCxnSpPr/>
            <p:nvPr/>
          </p:nvCxnSpPr>
          <p:spPr bwMode="auto">
            <a:xfrm>
              <a:off x="4248428" y="5162550"/>
              <a:ext cx="1847722" cy="9525"/>
            </a:xfrm>
            <a:prstGeom prst="straightConnector1">
              <a:avLst/>
            </a:prstGeom>
            <a:solidFill>
              <a:schemeClr val="accent1"/>
            </a:solidFill>
            <a:ln w="19050" cap="flat" cmpd="sng" algn="ctr">
              <a:solidFill>
                <a:schemeClr val="accent3">
                  <a:lumMod val="60000"/>
                  <a:lumOff val="40000"/>
                </a:schemeClr>
              </a:solidFill>
              <a:prstDash val="dash"/>
              <a:round/>
              <a:headEnd type="none" w="med" len="med"/>
              <a:tailEnd type="arrow"/>
            </a:ln>
            <a:effectLst/>
          </p:spPr>
        </p:cxnSp>
        <p:sp>
          <p:nvSpPr>
            <p:cNvPr id="15371" name="Rectangle 23"/>
            <p:cNvSpPr>
              <a:spLocks noChangeArrowheads="1"/>
            </p:cNvSpPr>
            <p:nvPr/>
          </p:nvSpPr>
          <p:spPr bwMode="auto">
            <a:xfrm>
              <a:off x="4238625" y="5772150"/>
              <a:ext cx="1847850" cy="209550"/>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cxnSp>
          <p:nvCxnSpPr>
            <p:cNvPr id="15372" name="Straight Arrow Connector 18"/>
            <p:cNvCxnSpPr>
              <a:cxnSpLocks noChangeShapeType="1"/>
            </p:cNvCxnSpPr>
            <p:nvPr/>
          </p:nvCxnSpPr>
          <p:spPr bwMode="auto">
            <a:xfrm>
              <a:off x="4238625" y="5895975"/>
              <a:ext cx="1847850" cy="9525"/>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sp>
          <p:nvSpPr>
            <p:cNvPr id="15373" name="TextBox 29"/>
            <p:cNvSpPr txBox="1">
              <a:spLocks noChangeArrowheads="1"/>
            </p:cNvSpPr>
            <p:nvPr/>
          </p:nvSpPr>
          <p:spPr bwMode="auto">
            <a:xfrm>
              <a:off x="4265391" y="5505450"/>
              <a:ext cx="1851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Actual data path</a:t>
              </a:r>
              <a:endParaRPr lang="en-US" altLang="zh-CN" sz="1800">
                <a:ea typeface="宋体" panose="02010600030101010101" pitchFamily="2" charset="-122"/>
              </a:endParaRPr>
            </a:p>
          </p:txBody>
        </p:sp>
        <p:sp>
          <p:nvSpPr>
            <p:cNvPr id="15374" name="TextBox 30"/>
            <p:cNvSpPr txBox="1">
              <a:spLocks noChangeArrowheads="1"/>
            </p:cNvSpPr>
            <p:nvPr/>
          </p:nvSpPr>
          <p:spPr bwMode="auto">
            <a:xfrm>
              <a:off x="4251538" y="4810125"/>
              <a:ext cx="1860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Virtual data path</a:t>
              </a:r>
              <a:endParaRPr lang="en-US" altLang="zh-CN" sz="1800">
                <a:ea typeface="宋体" panose="02010600030101010101" pitchFamily="2" charset="-122"/>
              </a:endParaRPr>
            </a:p>
          </p:txBody>
        </p:sp>
        <p:cxnSp>
          <p:nvCxnSpPr>
            <p:cNvPr id="15375" name="Straight Connector 32"/>
            <p:cNvCxnSpPr>
              <a:cxnSpLocks noChangeShapeType="1"/>
            </p:cNvCxnSpPr>
            <p:nvPr/>
          </p:nvCxnSpPr>
          <p:spPr bwMode="auto">
            <a:xfrm rot="10800000">
              <a:off x="885825" y="4019550"/>
              <a:ext cx="7353302"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15376" name="Straight Connector 33"/>
            <p:cNvCxnSpPr>
              <a:cxnSpLocks noChangeShapeType="1"/>
            </p:cNvCxnSpPr>
            <p:nvPr/>
          </p:nvCxnSpPr>
          <p:spPr bwMode="auto">
            <a:xfrm rot="10800000">
              <a:off x="895350" y="5362575"/>
              <a:ext cx="7315202"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15377" name="TextBox 34"/>
            <p:cNvSpPr txBox="1">
              <a:spLocks noChangeArrowheads="1"/>
            </p:cNvSpPr>
            <p:nvPr/>
          </p:nvSpPr>
          <p:spPr bwMode="auto">
            <a:xfrm>
              <a:off x="884809" y="3387209"/>
              <a:ext cx="1031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Network</a:t>
              </a:r>
              <a:endParaRPr lang="en-US" altLang="zh-CN" sz="1800">
                <a:ea typeface="宋体" panose="02010600030101010101" pitchFamily="2" charset="-122"/>
              </a:endParaRPr>
            </a:p>
          </p:txBody>
        </p:sp>
        <p:sp>
          <p:nvSpPr>
            <p:cNvPr id="15378" name="TextBox 35"/>
            <p:cNvSpPr txBox="1">
              <a:spLocks noChangeArrowheads="1"/>
            </p:cNvSpPr>
            <p:nvPr/>
          </p:nvSpPr>
          <p:spPr bwMode="auto">
            <a:xfrm>
              <a:off x="1039257" y="4425434"/>
              <a:ext cx="6078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Link</a:t>
              </a:r>
              <a:endParaRPr lang="en-US" altLang="zh-CN" sz="1800">
                <a:ea typeface="宋体" panose="02010600030101010101" pitchFamily="2" charset="-122"/>
              </a:endParaRPr>
            </a:p>
          </p:txBody>
        </p:sp>
        <p:sp>
          <p:nvSpPr>
            <p:cNvPr id="15379" name="TextBox 36"/>
            <p:cNvSpPr txBox="1">
              <a:spLocks noChangeArrowheads="1"/>
            </p:cNvSpPr>
            <p:nvPr/>
          </p:nvSpPr>
          <p:spPr bwMode="auto">
            <a:xfrm>
              <a:off x="868874" y="5520809"/>
              <a:ext cx="10438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Physical</a:t>
              </a:r>
              <a:endParaRPr lang="en-US" altLang="zh-CN" sz="1800">
                <a:ea typeface="宋体" panose="02010600030101010101" pitchFamily="2" charset="-122"/>
              </a:endParaRPr>
            </a:p>
          </p:txBody>
        </p:sp>
      </p:grpSp>
      <p:sp>
        <p:nvSpPr>
          <p:cNvPr id="15366" name="矩形 1"/>
          <p:cNvSpPr>
            <a:spLocks noChangeArrowheads="1"/>
          </p:cNvSpPr>
          <p:nvPr/>
        </p:nvSpPr>
        <p:spPr bwMode="auto">
          <a:xfrm>
            <a:off x="318249" y="5635793"/>
            <a:ext cx="83860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000" dirty="0" smtClean="0">
                <a:solidFill>
                  <a:srgbClr val="0000FF"/>
                </a:solidFill>
                <a:ea typeface="宋体" panose="02010600030101010101" pitchFamily="2" charset="-122"/>
              </a:rPr>
              <a:t>Reason </a:t>
            </a:r>
            <a:r>
              <a:rPr lang="en-US" altLang="zh-CN" sz="2000" dirty="0">
                <a:solidFill>
                  <a:srgbClr val="0000FF"/>
                </a:solidFill>
                <a:ea typeface="宋体" panose="02010600030101010101" pitchFamily="2" charset="-122"/>
              </a:rPr>
              <a:t>for encapsulation and </a:t>
            </a:r>
            <a:r>
              <a:rPr lang="en-US" altLang="zh-CN" sz="2000" dirty="0" err="1">
                <a:solidFill>
                  <a:srgbClr val="0000FF"/>
                </a:solidFill>
                <a:ea typeface="宋体" panose="02010600030101010101" pitchFamily="2" charset="-122"/>
              </a:rPr>
              <a:t>decapsulation</a:t>
            </a:r>
            <a:r>
              <a:rPr lang="en-US" altLang="zh-CN" sz="2000" dirty="0">
                <a:solidFill>
                  <a:srgbClr val="0000FF"/>
                </a:solidFill>
                <a:ea typeface="宋体" panose="02010600030101010101" pitchFamily="2" charset="-122"/>
              </a:rPr>
              <a:t>:</a:t>
            </a:r>
            <a:endParaRPr lang="en-US" altLang="zh-CN" sz="2000" dirty="0">
              <a:solidFill>
                <a:srgbClr val="0000FF"/>
              </a:solidFill>
              <a:ea typeface="宋体" panose="02010600030101010101" pitchFamily="2" charset="-122"/>
            </a:endParaRPr>
          </a:p>
          <a:p>
            <a:r>
              <a:rPr lang="en-US" altLang="zh-CN" sz="2000" dirty="0" smtClean="0">
                <a:solidFill>
                  <a:srgbClr val="0000FF"/>
                </a:solidFill>
                <a:ea typeface="宋体" panose="02010600030101010101" pitchFamily="2" charset="-122"/>
              </a:rPr>
              <a:t>- the </a:t>
            </a:r>
            <a:r>
              <a:rPr lang="en-US" altLang="zh-CN" sz="2000" dirty="0">
                <a:solidFill>
                  <a:srgbClr val="0000FF"/>
                </a:solidFill>
                <a:ea typeface="宋体" panose="02010600030101010101" pitchFamily="2" charset="-122"/>
              </a:rPr>
              <a:t>link-layer addresses are normally different</a:t>
            </a:r>
            <a:endParaRPr lang="en-US" altLang="zh-CN" sz="2000" dirty="0">
              <a:solidFill>
                <a:srgbClr val="0000FF"/>
              </a:solidFill>
              <a:ea typeface="宋体" panose="02010600030101010101" pitchFamily="2" charset="-122"/>
            </a:endParaRPr>
          </a:p>
          <a:p>
            <a:r>
              <a:rPr lang="en-US" altLang="zh-CN" sz="2000" dirty="0" smtClean="0">
                <a:solidFill>
                  <a:srgbClr val="0000FF"/>
                </a:solidFill>
                <a:ea typeface="宋体" panose="02010600030101010101" pitchFamily="2" charset="-122"/>
              </a:rPr>
              <a:t>- each </a:t>
            </a:r>
            <a:r>
              <a:rPr lang="en-US" altLang="zh-CN" sz="2000" dirty="0">
                <a:solidFill>
                  <a:srgbClr val="0000FF"/>
                </a:solidFill>
                <a:ea typeface="宋体" panose="02010600030101010101" pitchFamily="2" charset="-122"/>
              </a:rPr>
              <a:t>link may be using a different protocol with a different frame format.</a:t>
            </a:r>
            <a:endParaRPr lang="en-US" altLang="zh-CN" sz="2000" dirty="0">
              <a:solidFill>
                <a:srgbClr val="0000FF"/>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p:cNvSpPr>
            <a:spLocks noGrp="1"/>
          </p:cNvSpPr>
          <p:nvPr>
            <p:ph idx="1"/>
          </p:nvPr>
        </p:nvSpPr>
        <p:spPr/>
        <p:txBody>
          <a:bodyPr/>
          <a:lstStyle/>
          <a:p>
            <a:r>
              <a:rPr lang="en-US" altLang="zh-CN" smtClean="0">
                <a:ea typeface="宋体" panose="02010600030101010101" pitchFamily="2" charset="-122"/>
              </a:rPr>
              <a:t>Two scenarios show subtle interactions exist in p4:</a:t>
            </a:r>
            <a:endParaRPr lang="en-US" altLang="zh-CN" smtClean="0">
              <a:ea typeface="宋体" panose="02010600030101010101" pitchFamily="2" charset="-122"/>
            </a:endParaRPr>
          </a:p>
          <a:p>
            <a:pPr marL="628650" lvl="2" indent="-285750"/>
            <a:r>
              <a:rPr lang="en-US" altLang="zh-CN" smtClean="0">
                <a:ea typeface="宋体" panose="02010600030101010101" pitchFamily="2" charset="-122"/>
              </a:rPr>
              <a:t>Simultaneous start [right] causes correct but slow operation compared to normal [left] due to duplicate transmissions.</a:t>
            </a:r>
            <a:endParaRPr lang="en-US" altLang="zh-CN" smtClean="0">
              <a:ea typeface="宋体" panose="02010600030101010101" pitchFamily="2" charset="-122"/>
            </a:endParaRPr>
          </a:p>
          <a:p>
            <a:pPr marL="628650" lvl="2" indent="-285750">
              <a:buFont typeface="Arial" panose="020B0604020202020204" pitchFamily="34" charset="0"/>
              <a:buNone/>
            </a:pPr>
            <a:endParaRPr lang="en-US" altLang="zh-CN" smtClean="0">
              <a:ea typeface="宋体" panose="02010600030101010101" pitchFamily="2" charset="-122"/>
            </a:endParaRPr>
          </a:p>
        </p:txBody>
      </p:sp>
      <p:grpSp>
        <p:nvGrpSpPr>
          <p:cNvPr id="43011" name="Group 33"/>
          <p:cNvGrpSpPr/>
          <p:nvPr/>
        </p:nvGrpSpPr>
        <p:grpSpPr bwMode="auto">
          <a:xfrm>
            <a:off x="681038" y="2571750"/>
            <a:ext cx="7781925" cy="3795713"/>
            <a:chOff x="681037" y="3000375"/>
            <a:chExt cx="7781925" cy="3796129"/>
          </a:xfrm>
        </p:grpSpPr>
        <p:grpSp>
          <p:nvGrpSpPr>
            <p:cNvPr id="43015" name="Group 18"/>
            <p:cNvGrpSpPr/>
            <p:nvPr/>
          </p:nvGrpSpPr>
          <p:grpSpPr bwMode="auto">
            <a:xfrm>
              <a:off x="681037" y="3000375"/>
              <a:ext cx="7781925" cy="3752850"/>
              <a:chOff x="681037" y="2962275"/>
              <a:chExt cx="7781925" cy="3752850"/>
            </a:xfrm>
          </p:grpSpPr>
          <p:grpSp>
            <p:nvGrpSpPr>
              <p:cNvPr id="43023" name="Group 7"/>
              <p:cNvGrpSpPr/>
              <p:nvPr/>
            </p:nvGrpSpPr>
            <p:grpSpPr bwMode="auto">
              <a:xfrm>
                <a:off x="681037" y="2962275"/>
                <a:ext cx="7781925" cy="3752850"/>
                <a:chOff x="609600" y="1323975"/>
                <a:chExt cx="7781925" cy="3752850"/>
              </a:xfrm>
            </p:grpSpPr>
            <p:pic>
              <p:nvPicPr>
                <p:cNvPr id="43027" name="Picture 2"/>
                <p:cNvPicPr>
                  <a:picLocks noChangeAspect="1" noChangeArrowheads="1"/>
                </p:cNvPicPr>
                <p:nvPr/>
              </p:nvPicPr>
              <p:blipFill>
                <a:blip r:embed="rId1">
                  <a:extLst>
                    <a:ext uri="{28A0092B-C50C-407E-A947-70E740481C1C}">
                      <a14:useLocalDpi xmlns:a14="http://schemas.microsoft.com/office/drawing/2010/main" val="0"/>
                    </a:ext>
                  </a:extLst>
                </a:blip>
                <a:srcRect t="4460" b="4460"/>
                <a:stretch>
                  <a:fillRect/>
                </a:stretch>
              </p:blipFill>
              <p:spPr bwMode="auto">
                <a:xfrm>
                  <a:off x="609600" y="1323975"/>
                  <a:ext cx="77819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Rectangle 5"/>
                <p:cNvSpPr>
                  <a:spLocks noChangeArrowheads="1"/>
                </p:cNvSpPr>
                <p:nvPr/>
              </p:nvSpPr>
              <p:spPr bwMode="auto">
                <a:xfrm>
                  <a:off x="2352675" y="4829175"/>
                  <a:ext cx="342900" cy="23812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43029" name="Rectangle 6"/>
                <p:cNvSpPr>
                  <a:spLocks noChangeArrowheads="1"/>
                </p:cNvSpPr>
                <p:nvPr/>
              </p:nvSpPr>
              <p:spPr bwMode="auto">
                <a:xfrm>
                  <a:off x="6210300" y="4838700"/>
                  <a:ext cx="342900" cy="23812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43024" name="Rectangle 12"/>
              <p:cNvSpPr>
                <a:spLocks noChangeArrowheads="1"/>
              </p:cNvSpPr>
              <p:nvPr/>
            </p:nvSpPr>
            <p:spPr bwMode="auto">
              <a:xfrm>
                <a:off x="4333875" y="2971800"/>
                <a:ext cx="381000" cy="3638550"/>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43025" name="TextBox 11"/>
              <p:cNvSpPr txBox="1">
                <a:spLocks noChangeArrowheads="1"/>
              </p:cNvSpPr>
              <p:nvPr/>
            </p:nvSpPr>
            <p:spPr bwMode="auto">
              <a:xfrm>
                <a:off x="4252913" y="5686425"/>
                <a:ext cx="79057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300">
                    <a:ea typeface="宋体" panose="02010600030101010101" pitchFamily="2" charset="-122"/>
                  </a:rPr>
                  <a:t>Time</a:t>
                </a:r>
                <a:endParaRPr lang="en-US" altLang="zh-CN" sz="1300">
                  <a:ea typeface="宋体" panose="02010600030101010101" pitchFamily="2" charset="-122"/>
                </a:endParaRPr>
              </a:p>
            </p:txBody>
          </p:sp>
          <p:cxnSp>
            <p:nvCxnSpPr>
              <p:cNvPr id="43026" name="Straight Arrow Connector 16"/>
              <p:cNvCxnSpPr>
                <a:cxnSpLocks noChangeShapeType="1"/>
              </p:cNvCxnSpPr>
              <p:nvPr/>
            </p:nvCxnSpPr>
            <p:spPr bwMode="auto">
              <a:xfrm rot="5400000">
                <a:off x="3261122" y="4358084"/>
                <a:ext cx="2620169" cy="1588"/>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grpSp>
        <p:sp>
          <p:nvSpPr>
            <p:cNvPr id="43016" name="TextBox 19"/>
            <p:cNvSpPr txBox="1">
              <a:spLocks noChangeArrowheads="1"/>
            </p:cNvSpPr>
            <p:nvPr/>
          </p:nvSpPr>
          <p:spPr bwMode="auto">
            <a:xfrm>
              <a:off x="1733551" y="6457950"/>
              <a:ext cx="21145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Normal case</a:t>
              </a:r>
              <a:endParaRPr lang="en-US" altLang="zh-CN" sz="1600">
                <a:ea typeface="宋体" panose="02010600030101010101" pitchFamily="2" charset="-122"/>
              </a:endParaRPr>
            </a:p>
          </p:txBody>
        </p:sp>
        <p:sp>
          <p:nvSpPr>
            <p:cNvPr id="43017" name="TextBox 20"/>
            <p:cNvSpPr txBox="1">
              <a:spLocks noChangeArrowheads="1"/>
            </p:cNvSpPr>
            <p:nvPr/>
          </p:nvSpPr>
          <p:spPr bwMode="auto">
            <a:xfrm>
              <a:off x="4962524" y="6457950"/>
              <a:ext cx="32480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Correct, but poor performance</a:t>
              </a:r>
              <a:endParaRPr lang="en-US" altLang="zh-CN" sz="1600">
                <a:ea typeface="宋体" panose="02010600030101010101" pitchFamily="2" charset="-122"/>
              </a:endParaRPr>
            </a:p>
          </p:txBody>
        </p:sp>
        <p:cxnSp>
          <p:nvCxnSpPr>
            <p:cNvPr id="43018" name="Straight Arrow Connector 22"/>
            <p:cNvCxnSpPr>
              <a:cxnSpLocks noChangeShapeType="1"/>
            </p:cNvCxnSpPr>
            <p:nvPr/>
          </p:nvCxnSpPr>
          <p:spPr bwMode="auto">
            <a:xfrm rot="5400000">
              <a:off x="5895833" y="3630305"/>
              <a:ext cx="1030406" cy="880280"/>
            </a:xfrm>
            <a:prstGeom prst="straightConnector1">
              <a:avLst/>
            </a:prstGeom>
            <a:noFill/>
            <a:ln w="19050" algn="ctr">
              <a:solidFill>
                <a:srgbClr val="FF2BD8"/>
              </a:solidFill>
              <a:round/>
              <a:tailEnd type="arrow" w="med" len="med"/>
            </a:ln>
            <a:extLst>
              <a:ext uri="{909E8E84-426E-40DD-AFC4-6F175D3DCCD1}">
                <a14:hiddenFill xmlns:a14="http://schemas.microsoft.com/office/drawing/2010/main">
                  <a:noFill/>
                </a14:hiddenFill>
              </a:ext>
            </a:extLst>
          </p:spPr>
        </p:cxnSp>
        <p:cxnSp>
          <p:nvCxnSpPr>
            <p:cNvPr id="43019" name="Straight Arrow Connector 23"/>
            <p:cNvCxnSpPr>
              <a:cxnSpLocks noChangeShapeType="1"/>
            </p:cNvCxnSpPr>
            <p:nvPr/>
          </p:nvCxnSpPr>
          <p:spPr bwMode="auto">
            <a:xfrm>
              <a:off x="6080078" y="4095706"/>
              <a:ext cx="689211" cy="128276"/>
            </a:xfrm>
            <a:prstGeom prst="straightConnector1">
              <a:avLst/>
            </a:prstGeom>
            <a:noFill/>
            <a:ln w="19050" algn="ctr">
              <a:solidFill>
                <a:srgbClr val="FF2BD8"/>
              </a:solidFill>
              <a:round/>
              <a:tailEnd type="arrow" w="med" len="med"/>
            </a:ln>
            <a:extLst>
              <a:ext uri="{909E8E84-426E-40DD-AFC4-6F175D3DCCD1}">
                <a14:hiddenFill xmlns:a14="http://schemas.microsoft.com/office/drawing/2010/main">
                  <a:noFill/>
                </a14:hiddenFill>
              </a:ext>
            </a:extLst>
          </p:spPr>
        </p:cxnSp>
        <p:cxnSp>
          <p:nvCxnSpPr>
            <p:cNvPr id="43020" name="Straight Arrow Connector 25"/>
            <p:cNvCxnSpPr>
              <a:cxnSpLocks noChangeShapeType="1"/>
            </p:cNvCxnSpPr>
            <p:nvPr/>
          </p:nvCxnSpPr>
          <p:spPr bwMode="auto">
            <a:xfrm>
              <a:off x="6057331" y="5504597"/>
              <a:ext cx="698311" cy="131928"/>
            </a:xfrm>
            <a:prstGeom prst="straightConnector1">
              <a:avLst/>
            </a:prstGeom>
            <a:noFill/>
            <a:ln w="19050" algn="ctr">
              <a:solidFill>
                <a:srgbClr val="FF2BD8"/>
              </a:solidFill>
              <a:round/>
              <a:tailEnd type="arrow" w="med" len="med"/>
            </a:ln>
            <a:extLst>
              <a:ext uri="{909E8E84-426E-40DD-AFC4-6F175D3DCCD1}">
                <a14:hiddenFill xmlns:a14="http://schemas.microsoft.com/office/drawing/2010/main">
                  <a:noFill/>
                </a14:hiddenFill>
              </a:ext>
            </a:extLst>
          </p:spPr>
        </p:cxnSp>
        <p:cxnSp>
          <p:nvCxnSpPr>
            <p:cNvPr id="43021" name="Straight Arrow Connector 26"/>
            <p:cNvCxnSpPr>
              <a:cxnSpLocks noChangeShapeType="1"/>
            </p:cNvCxnSpPr>
            <p:nvPr/>
          </p:nvCxnSpPr>
          <p:spPr bwMode="auto">
            <a:xfrm rot="10800000" flipV="1">
              <a:off x="5991367" y="5113361"/>
              <a:ext cx="821140" cy="789296"/>
            </a:xfrm>
            <a:prstGeom prst="straightConnector1">
              <a:avLst/>
            </a:prstGeom>
            <a:noFill/>
            <a:ln w="19050" algn="ctr">
              <a:solidFill>
                <a:srgbClr val="FF2BD8"/>
              </a:solidFill>
              <a:round/>
              <a:tailEnd type="arrow" w="med" len="med"/>
            </a:ln>
            <a:extLst>
              <a:ext uri="{909E8E84-426E-40DD-AFC4-6F175D3DCCD1}">
                <a14:hiddenFill xmlns:a14="http://schemas.microsoft.com/office/drawing/2010/main">
                  <a:noFill/>
                </a14:hiddenFill>
              </a:ext>
            </a:extLst>
          </p:spPr>
        </p:cxnSp>
        <p:cxnSp>
          <p:nvCxnSpPr>
            <p:cNvPr id="43022" name="Straight Arrow Connector 28"/>
            <p:cNvCxnSpPr>
              <a:cxnSpLocks noChangeShapeType="1"/>
            </p:cNvCxnSpPr>
            <p:nvPr/>
          </p:nvCxnSpPr>
          <p:spPr bwMode="auto">
            <a:xfrm rot="10800000" flipV="1">
              <a:off x="2169995" y="5586483"/>
              <a:ext cx="775647" cy="179695"/>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grpSp>
      <p:sp>
        <p:nvSpPr>
          <p:cNvPr id="43012" name="Title 1"/>
          <p:cNvSpPr>
            <a:spLocks noGrp="1"/>
          </p:cNvSpPr>
          <p:nvPr>
            <p:ph type="title"/>
          </p:nvPr>
        </p:nvSpPr>
        <p:spPr/>
        <p:txBody>
          <a:bodyPr/>
          <a:lstStyle/>
          <a:p>
            <a:r>
              <a:rPr lang="en-US" altLang="zh-CN" smtClean="0">
                <a:ea typeface="宋体" panose="02010600030101010101" pitchFamily="2" charset="-122"/>
              </a:rPr>
              <a:t>One-Bit Sliding Window (4)</a:t>
            </a:r>
            <a:endParaRPr lang="en-US" altLang="zh-CN" smtClean="0">
              <a:ea typeface="宋体" panose="02010600030101010101" pitchFamily="2" charset="-122"/>
            </a:endParaRPr>
          </a:p>
        </p:txBody>
      </p:sp>
      <p:sp>
        <p:nvSpPr>
          <p:cNvPr id="4301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sp>
        <p:nvSpPr>
          <p:cNvPr id="43014" name="TextBox 34"/>
          <p:cNvSpPr txBox="1">
            <a:spLocks noChangeArrowheads="1"/>
          </p:cNvSpPr>
          <p:nvPr/>
        </p:nvSpPr>
        <p:spPr bwMode="auto">
          <a:xfrm>
            <a:off x="941388" y="5621338"/>
            <a:ext cx="7246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400">
                <a:ea typeface="宋体" panose="02010600030101010101" pitchFamily="2" charset="-122"/>
              </a:rPr>
              <a:t>Notation is (seq, ack, frame number). Asterisk indicates frame accepted by network layer .</a:t>
            </a:r>
            <a:endParaRPr lang="en-US" altLang="zh-CN" sz="1400">
              <a:ea typeface="宋体" panose="02010600030101010101" pitchFamily="2"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smtClean="0">
                <a:ea typeface="宋体" panose="02010600030101010101" pitchFamily="2" charset="-122"/>
              </a:rPr>
              <a:t>Sliding Window Protocols</a:t>
            </a:r>
            <a:endParaRPr lang="en-US" altLang="zh-CN" smtClean="0">
              <a:ea typeface="宋体" panose="02010600030101010101" pitchFamily="2" charset="-122"/>
            </a:endParaRPr>
          </a:p>
        </p:txBody>
      </p:sp>
      <p:sp>
        <p:nvSpPr>
          <p:cNvPr id="4403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55300" name="Rectangle 3"/>
          <p:cNvSpPr>
            <a:spLocks noGrp="1" noChangeArrowheads="1"/>
          </p:cNvSpPr>
          <p:nvPr>
            <p:ph idx="1"/>
          </p:nvPr>
        </p:nvSpPr>
        <p:spPr>
          <a:xfrm>
            <a:off x="1381125" y="1990725"/>
            <a:ext cx="7315200" cy="4019550"/>
          </a:xfrm>
        </p:spPr>
        <p:txBody>
          <a:bodyPr/>
          <a:lstStyle/>
          <a:p>
            <a:pPr lvl="1"/>
            <a:r>
              <a:rPr lang="en-US" altLang="zh-CN" smtClean="0">
                <a:ea typeface="宋体" panose="02010600030101010101" pitchFamily="2" charset="-122"/>
              </a:rPr>
              <a:t>Sliding Window concept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One-bit Sliding Window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Go-Back-N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Selective Repeat </a:t>
            </a:r>
            <a:r>
              <a:rPr lang="en-US" altLang="zh-CN" smtClean="0">
                <a:solidFill>
                  <a:srgbClr val="0000FF"/>
                </a:solidFill>
                <a:ea typeface="宋体" panose="02010600030101010101" pitchFamily="2" charset="-122"/>
              </a:rPr>
              <a:t>»</a:t>
            </a:r>
            <a:endParaRPr lang="en-US" altLang="zh-CN" smtClean="0">
              <a:solidFill>
                <a:srgbClr val="0000FF"/>
              </a:solidFill>
              <a:ea typeface="宋体" panose="02010600030101010101" pitchFamily="2" charset="-122"/>
            </a:endParaRPr>
          </a:p>
          <a:p>
            <a:pPr lvl="2">
              <a:buFont typeface="Arial" panose="020B0604020202020204" pitchFamily="34" charset="0"/>
              <a:buNone/>
            </a:pPr>
            <a:endParaRPr lang="en-US"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5300">
                                            <p:txEl>
                                              <p:pRg st="2" end="2"/>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zh-CN" smtClean="0">
                <a:ea typeface="宋体" panose="02010600030101010101" pitchFamily="2" charset="-122"/>
              </a:rPr>
              <a:t>Go-Back-N (1)</a:t>
            </a:r>
            <a:endParaRPr lang="en-US" altLang="zh-CN" smtClean="0">
              <a:ea typeface="宋体" panose="02010600030101010101" pitchFamily="2" charset="-122"/>
            </a:endParaRPr>
          </a:p>
        </p:txBody>
      </p:sp>
      <p:sp>
        <p:nvSpPr>
          <p:cNvPr id="4505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45060"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Receiver only accepts/acks frames that arrive in order:</a:t>
            </a:r>
            <a:endParaRPr lang="en-US" altLang="zh-CN" smtClean="0">
              <a:ea typeface="宋体" panose="02010600030101010101" pitchFamily="2" charset="-122"/>
            </a:endParaRPr>
          </a:p>
          <a:p>
            <a:pPr lvl="1"/>
            <a:r>
              <a:rPr lang="en-US" altLang="zh-CN" smtClean="0">
                <a:ea typeface="宋体" panose="02010600030101010101" pitchFamily="2" charset="-122"/>
              </a:rPr>
              <a:t>Discards frames that follow a missing/errored frame</a:t>
            </a:r>
            <a:endParaRPr lang="en-US" altLang="zh-CN" smtClean="0">
              <a:ea typeface="宋体" panose="02010600030101010101" pitchFamily="2" charset="-122"/>
            </a:endParaRPr>
          </a:p>
          <a:p>
            <a:pPr lvl="1"/>
            <a:r>
              <a:rPr lang="en-US" altLang="zh-CN" smtClean="0">
                <a:ea typeface="宋体" panose="02010600030101010101" pitchFamily="2" charset="-122"/>
              </a:rPr>
              <a:t>Sender times out and resends all outstanding frames</a:t>
            </a:r>
            <a:endParaRPr lang="en-US" altLang="zh-CN" smtClean="0">
              <a:ea typeface="宋体" panose="02010600030101010101" pitchFamily="2" charset="-122"/>
            </a:endParaRPr>
          </a:p>
          <a:p>
            <a:pPr lvl="1"/>
            <a:endParaRPr lang="en-US" altLang="zh-CN" smtClean="0">
              <a:ea typeface="宋体" panose="02010600030101010101" pitchFamily="2" charset="-122"/>
            </a:endParaRPr>
          </a:p>
        </p:txBody>
      </p:sp>
      <p:pic>
        <p:nvPicPr>
          <p:cNvPr id="45061" name="Picture 2"/>
          <p:cNvPicPr>
            <a:picLocks noChangeAspect="1" noChangeArrowheads="1"/>
          </p:cNvPicPr>
          <p:nvPr/>
        </p:nvPicPr>
        <p:blipFill>
          <a:blip r:embed="rId1">
            <a:extLst>
              <a:ext uri="{28A0092B-C50C-407E-A947-70E740481C1C}">
                <a14:useLocalDpi xmlns:a14="http://schemas.microsoft.com/office/drawing/2010/main" val="0"/>
              </a:ext>
            </a:extLst>
          </a:blip>
          <a:srcRect t="3767" b="12173"/>
          <a:stretch>
            <a:fillRect/>
          </a:stretch>
        </p:blipFill>
        <p:spPr bwMode="auto">
          <a:xfrm>
            <a:off x="949325" y="3314700"/>
            <a:ext cx="7759700"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zh-CN" smtClean="0">
                <a:ea typeface="宋体" panose="02010600030101010101" pitchFamily="2" charset="-122"/>
              </a:rPr>
              <a:t>Go-Back-N (2)</a:t>
            </a:r>
            <a:endParaRPr lang="en-US" altLang="zh-CN" smtClean="0">
              <a:ea typeface="宋体" panose="02010600030101010101" pitchFamily="2" charset="-122"/>
            </a:endParaRPr>
          </a:p>
        </p:txBody>
      </p:sp>
      <p:sp>
        <p:nvSpPr>
          <p:cNvPr id="46083" name="Content Placeholder 5"/>
          <p:cNvSpPr>
            <a:spLocks noGrp="1"/>
          </p:cNvSpPr>
          <p:nvPr>
            <p:ph idx="1"/>
          </p:nvPr>
        </p:nvSpPr>
        <p:spPr/>
        <p:txBody>
          <a:bodyPr/>
          <a:lstStyle/>
          <a:p>
            <a:r>
              <a:rPr lang="en-US" altLang="zh-CN" smtClean="0">
                <a:ea typeface="宋体" panose="02010600030101010101" pitchFamily="2" charset="-122"/>
              </a:rPr>
              <a:t>In Go-Back-N, the size of the </a:t>
            </a:r>
            <a:r>
              <a:rPr lang="en-US" altLang="zh-CN" smtClean="0">
                <a:solidFill>
                  <a:srgbClr val="0000FF"/>
                </a:solidFill>
                <a:ea typeface="宋体" panose="02010600030101010101" pitchFamily="2" charset="-122"/>
              </a:rPr>
              <a:t>send</a:t>
            </a:r>
            <a:r>
              <a:rPr lang="en-US" altLang="zh-CN" smtClean="0">
                <a:ea typeface="宋体" panose="02010600030101010101" pitchFamily="2" charset="-122"/>
              </a:rPr>
              <a:t> window must be </a:t>
            </a:r>
            <a:r>
              <a:rPr lang="en-US" altLang="zh-CN" smtClean="0">
                <a:solidFill>
                  <a:srgbClr val="0000FF"/>
                </a:solidFill>
                <a:ea typeface="宋体" panose="02010600030101010101" pitchFamily="2" charset="-122"/>
              </a:rPr>
              <a:t>less than 2</a:t>
            </a:r>
            <a:r>
              <a:rPr lang="en-US" altLang="zh-CN" baseline="30000" smtClean="0">
                <a:solidFill>
                  <a:srgbClr val="0000FF"/>
                </a:solidFill>
                <a:ea typeface="宋体" panose="02010600030101010101" pitchFamily="2" charset="-122"/>
              </a:rPr>
              <a:t>m</a:t>
            </a:r>
            <a:r>
              <a:rPr lang="en-US" altLang="zh-CN" smtClean="0">
                <a:ea typeface="宋体" panose="02010600030101010101" pitchFamily="2" charset="-122"/>
              </a:rPr>
              <a:t>; the size of the </a:t>
            </a:r>
            <a:r>
              <a:rPr lang="en-US" altLang="zh-CN" smtClean="0">
                <a:solidFill>
                  <a:srgbClr val="0000FF"/>
                </a:solidFill>
                <a:ea typeface="宋体" panose="02010600030101010101" pitchFamily="2" charset="-122"/>
              </a:rPr>
              <a:t>receiver</a:t>
            </a:r>
            <a:r>
              <a:rPr lang="en-US" altLang="zh-CN" smtClean="0">
                <a:ea typeface="宋体" panose="02010600030101010101" pitchFamily="2" charset="-122"/>
              </a:rPr>
              <a:t> window is always </a:t>
            </a:r>
            <a:r>
              <a:rPr lang="en-US" altLang="zh-CN" smtClean="0">
                <a:solidFill>
                  <a:srgbClr val="0000FF"/>
                </a:solidFill>
                <a:ea typeface="宋体" panose="02010600030101010101" pitchFamily="2" charset="-122"/>
              </a:rPr>
              <a:t>1</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Tradeoff made for Go-Back-N:</a:t>
            </a:r>
            <a:endParaRPr lang="en-US" altLang="zh-CN" smtClean="0">
              <a:ea typeface="宋体" panose="02010600030101010101" pitchFamily="2" charset="-122"/>
            </a:endParaRPr>
          </a:p>
          <a:p>
            <a:pPr lvl="1"/>
            <a:r>
              <a:rPr lang="en-US" altLang="zh-CN" smtClean="0">
                <a:ea typeface="宋体" panose="02010600030101010101" pitchFamily="2" charset="-122"/>
              </a:rPr>
              <a:t>Simple strategy for receiver; needs only 1 frame</a:t>
            </a:r>
            <a:endParaRPr lang="en-US" altLang="zh-CN" smtClean="0">
              <a:ea typeface="宋体" panose="02010600030101010101" pitchFamily="2" charset="-122"/>
            </a:endParaRPr>
          </a:p>
          <a:p>
            <a:pPr lvl="1"/>
            <a:r>
              <a:rPr lang="en-US" altLang="zh-CN" smtClean="0">
                <a:ea typeface="宋体" panose="02010600030101010101" pitchFamily="2" charset="-122"/>
              </a:rPr>
              <a:t>Wastes link bandwidth for errors with large windows; entire window is retransmitted</a:t>
            </a:r>
            <a:endParaRPr lang="en-US" altLang="zh-CN" smtClean="0">
              <a:ea typeface="宋体" panose="02010600030101010101" pitchFamily="2" charset="-122"/>
            </a:endParaRPr>
          </a:p>
          <a:p>
            <a:r>
              <a:rPr lang="en-US" altLang="zh-CN" smtClean="0">
                <a:ea typeface="宋体" panose="02010600030101010101" pitchFamily="2" charset="-122"/>
              </a:rPr>
              <a:t>Implemented as p5 (see code in book)</a:t>
            </a:r>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46084"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en-US" altLang="zh-CN" smtClean="0">
                <a:ea typeface="宋体" panose="02010600030101010101" pitchFamily="2" charset="-122"/>
              </a:rPr>
              <a:t>Send window for Go-Back-N</a:t>
            </a:r>
            <a:endParaRPr lang="zh-CN" altLang="en-US" smtClean="0">
              <a:ea typeface="宋体" panose="02010600030101010101" pitchFamily="2" charset="-122"/>
            </a:endParaRPr>
          </a:p>
        </p:txBody>
      </p:sp>
      <p:sp>
        <p:nvSpPr>
          <p:cNvPr id="47107" name="内容占位符 5"/>
          <p:cNvSpPr>
            <a:spLocks noGrp="1"/>
          </p:cNvSpPr>
          <p:nvPr>
            <p:ph idx="1"/>
          </p:nvPr>
        </p:nvSpPr>
        <p:spPr>
          <a:xfrm>
            <a:off x="334963" y="1143000"/>
            <a:ext cx="8702675" cy="4867275"/>
          </a:xfrm>
        </p:spPr>
        <p:txBody>
          <a:bodyPr/>
          <a:lstStyle/>
          <a:p>
            <a:r>
              <a:rPr lang="en-US" altLang="zh-CN" smtClean="0">
                <a:ea typeface="宋体" panose="02010600030101010101" pitchFamily="2" charset="-122"/>
              </a:rPr>
              <a:t>The send window is an abstract concept defining an imaginary box of size 2</a:t>
            </a:r>
            <a:r>
              <a:rPr lang="en-US" altLang="zh-CN" i="1" baseline="30000" smtClean="0">
                <a:ea typeface="宋体" panose="02010600030101010101" pitchFamily="2" charset="-122"/>
              </a:rPr>
              <a:t>m</a:t>
            </a:r>
            <a:r>
              <a:rPr lang="en-US" altLang="zh-CN" smtClean="0">
                <a:ea typeface="宋体" panose="02010600030101010101" pitchFamily="2" charset="-122"/>
              </a:rPr>
              <a:t> − 1 with three variables: S</a:t>
            </a:r>
            <a:r>
              <a:rPr lang="en-US" altLang="zh-CN" baseline="-25000" smtClean="0">
                <a:ea typeface="宋体" panose="02010600030101010101" pitchFamily="2" charset="-122"/>
              </a:rPr>
              <a:t>f</a:t>
            </a:r>
            <a:r>
              <a:rPr lang="en-US" altLang="zh-CN" smtClean="0">
                <a:ea typeface="宋体" panose="02010600030101010101" pitchFamily="2" charset="-122"/>
              </a:rPr>
              <a:t>, S</a:t>
            </a:r>
            <a:r>
              <a:rPr lang="en-US" altLang="zh-CN" baseline="-25000" smtClean="0">
                <a:ea typeface="宋体" panose="02010600030101010101" pitchFamily="2" charset="-122"/>
              </a:rPr>
              <a:t>n</a:t>
            </a:r>
            <a:r>
              <a:rPr lang="en-US" altLang="zh-CN" smtClean="0">
                <a:ea typeface="宋体" panose="02010600030101010101" pitchFamily="2" charset="-122"/>
              </a:rPr>
              <a:t>, and S</a:t>
            </a:r>
            <a:r>
              <a:rPr lang="en-US" altLang="zh-CN" baseline="-16000" smtClean="0">
                <a:ea typeface="宋体" panose="02010600030101010101" pitchFamily="2" charset="-122"/>
              </a:rPr>
              <a:t>size</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The send window can slide one or more slots when a valid acknowledgment arrives.</a:t>
            </a:r>
            <a:endParaRPr lang="en-US" altLang="zh-CN" smtClean="0">
              <a:ea typeface="宋体" panose="02010600030101010101" pitchFamily="2" charset="-122"/>
            </a:endParaRPr>
          </a:p>
          <a:p>
            <a:endParaRPr lang="zh-CN" altLang="en-US" smtClean="0">
              <a:ea typeface="宋体" panose="02010600030101010101" pitchFamily="2" charset="-122"/>
            </a:endParaRPr>
          </a:p>
        </p:txBody>
      </p:sp>
      <p:sp>
        <p:nvSpPr>
          <p:cNvPr id="47108"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i="0" smtClean="0">
              <a:ea typeface="宋体" panose="02010600030101010101" pitchFamily="2" charset="-122"/>
            </a:endParaRPr>
          </a:p>
        </p:txBody>
      </p:sp>
      <p:pic>
        <p:nvPicPr>
          <p:cNvPr id="47109"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44588" y="2955925"/>
            <a:ext cx="6734175"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smtClean="0">
                <a:ea typeface="宋体" panose="02010600030101010101" pitchFamily="2" charset="-122"/>
              </a:rPr>
              <a:t>Receive window for Go-Back-N</a:t>
            </a:r>
            <a:endParaRPr lang="zh-CN" altLang="en-US" smtClean="0">
              <a:ea typeface="宋体" panose="02010600030101010101" pitchFamily="2" charset="-122"/>
            </a:endParaRPr>
          </a:p>
        </p:txBody>
      </p:sp>
      <p:sp>
        <p:nvSpPr>
          <p:cNvPr id="48131" name="内容占位符 5"/>
          <p:cNvSpPr>
            <a:spLocks noGrp="1"/>
          </p:cNvSpPr>
          <p:nvPr>
            <p:ph idx="1"/>
          </p:nvPr>
        </p:nvSpPr>
        <p:spPr/>
        <p:txBody>
          <a:bodyPr/>
          <a:lstStyle/>
          <a:p>
            <a:r>
              <a:rPr lang="en-US" altLang="zh-CN" smtClean="0">
                <a:ea typeface="宋体" panose="02010600030101010101" pitchFamily="2" charset="-122"/>
              </a:rPr>
              <a:t>The receive window is an abstract concept defining an imaginary box of size 1 with one single variable  R</a:t>
            </a:r>
            <a:r>
              <a:rPr lang="en-US" altLang="zh-CN" baseline="-16000" smtClean="0">
                <a:ea typeface="宋体" panose="02010600030101010101" pitchFamily="2" charset="-122"/>
              </a:rPr>
              <a:t>n</a:t>
            </a:r>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The window slides when a correct frame has arrived; sliding occurs one slot at a time.</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zh-CN" altLang="en-US" smtClean="0">
              <a:ea typeface="宋体" panose="02010600030101010101" pitchFamily="2" charset="-122"/>
            </a:endParaRPr>
          </a:p>
        </p:txBody>
      </p:sp>
      <p:sp>
        <p:nvSpPr>
          <p:cNvPr id="48132"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i="0" smtClean="0">
              <a:ea typeface="宋体" panose="02010600030101010101" pitchFamily="2" charset="-122"/>
            </a:endParaRPr>
          </a:p>
        </p:txBody>
      </p:sp>
      <p:pic>
        <p:nvPicPr>
          <p:cNvPr id="4813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7400" y="3016250"/>
            <a:ext cx="7172325" cy="315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en-US" altLang="zh-CN" smtClean="0">
                <a:ea typeface="宋体" panose="02010600030101010101" pitchFamily="2" charset="-122"/>
              </a:rPr>
              <a:t>Send Window size for Go-Back-N</a:t>
            </a:r>
            <a:endParaRPr lang="zh-CN" altLang="en-US" smtClean="0">
              <a:ea typeface="宋体" panose="02010600030101010101" pitchFamily="2" charset="-122"/>
            </a:endParaRPr>
          </a:p>
        </p:txBody>
      </p:sp>
      <p:sp>
        <p:nvSpPr>
          <p:cNvPr id="49155"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49156"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4915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1538" y="1143000"/>
            <a:ext cx="7358062"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en-US" altLang="zh-CN" smtClean="0">
                <a:ea typeface="宋体" panose="02010600030101010101" pitchFamily="2" charset="-122"/>
              </a:rPr>
              <a:t>Cumulative Acknowledgment </a:t>
            </a:r>
            <a:endParaRPr lang="zh-CN" altLang="en-US" smtClean="0">
              <a:ea typeface="宋体" panose="02010600030101010101" pitchFamily="2" charset="-122"/>
            </a:endParaRPr>
          </a:p>
        </p:txBody>
      </p:sp>
      <p:sp>
        <p:nvSpPr>
          <p:cNvPr id="50179"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50180"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50181"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2788" y="1143000"/>
            <a:ext cx="7212012"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2" name="矩形 5"/>
          <p:cNvSpPr>
            <a:spLocks noChangeArrowheads="1"/>
          </p:cNvSpPr>
          <p:nvPr/>
        </p:nvSpPr>
        <p:spPr bwMode="auto">
          <a:xfrm>
            <a:off x="6099175" y="5454650"/>
            <a:ext cx="3044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a:solidFill>
                  <a:srgbClr val="0000FF"/>
                </a:solidFill>
                <a:ea typeface="宋体" panose="02010600030101010101" pitchFamily="2" charset="-122"/>
              </a:rPr>
              <a:t>A</a:t>
            </a:r>
            <a:r>
              <a:rPr lang="zh-CN" altLang="en-US" sz="1800" b="1">
                <a:solidFill>
                  <a:srgbClr val="0000FF"/>
                </a:solidFill>
                <a:ea typeface="宋体" panose="02010600030101010101" pitchFamily="2" charset="-122"/>
              </a:rPr>
              <a:t>lthough ACK 2 is lost, ACK 3 serves as both ACK 2 and ACK 3.</a:t>
            </a:r>
            <a:endParaRPr lang="zh-CN" altLang="en-US" sz="1800" b="1">
              <a:solidFill>
                <a:srgbClr val="0000FF"/>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smtClean="0">
                <a:ea typeface="宋体" panose="02010600030101010101" pitchFamily="2" charset="-122"/>
              </a:rPr>
              <a:t>What happens when a frame is lost in </a:t>
            </a:r>
            <a:br>
              <a:rPr lang="en-US" altLang="zh-CN" smtClean="0">
                <a:ea typeface="宋体" panose="02010600030101010101" pitchFamily="2" charset="-122"/>
              </a:rPr>
            </a:br>
            <a:r>
              <a:rPr lang="en-US" altLang="zh-CN" smtClean="0">
                <a:ea typeface="宋体" panose="02010600030101010101" pitchFamily="2" charset="-122"/>
              </a:rPr>
              <a:t>Go-Back-N?</a:t>
            </a:r>
            <a:endParaRPr lang="zh-CN" altLang="en-US" smtClean="0">
              <a:ea typeface="宋体" panose="02010600030101010101" pitchFamily="2" charset="-122"/>
            </a:endParaRPr>
          </a:p>
        </p:txBody>
      </p:sp>
      <p:sp>
        <p:nvSpPr>
          <p:cNvPr id="52227"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52228"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52229"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4688" y="1143000"/>
            <a:ext cx="5935662" cy="569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0" name="矩形 5"/>
          <p:cNvSpPr>
            <a:spLocks noChangeArrowheads="1"/>
          </p:cNvSpPr>
          <p:nvPr/>
        </p:nvSpPr>
        <p:spPr bwMode="auto">
          <a:xfrm>
            <a:off x="5059363" y="2463800"/>
            <a:ext cx="408463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a:solidFill>
                  <a:srgbClr val="0000FF"/>
                </a:solidFill>
                <a:ea typeface="宋体" panose="02010600030101010101" pitchFamily="2" charset="-122"/>
              </a:rPr>
              <a:t>The receiver receives frames 2 and 3, but they are discarded because they are received out of order.</a:t>
            </a:r>
            <a:endParaRPr lang="zh-CN" altLang="en-US" sz="1800" b="1">
              <a:solidFill>
                <a:srgbClr val="0000FF"/>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smtClean="0">
                <a:ea typeface="宋体" panose="02010600030101010101" pitchFamily="2" charset="-122"/>
              </a:rPr>
              <a:t>Sliding Window Protocols</a:t>
            </a:r>
            <a:endParaRPr lang="en-US" altLang="zh-CN" smtClean="0">
              <a:ea typeface="宋体" panose="02010600030101010101" pitchFamily="2" charset="-122"/>
            </a:endParaRPr>
          </a:p>
        </p:txBody>
      </p:sp>
      <p:sp>
        <p:nvSpPr>
          <p:cNvPr id="5427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55300" name="Rectangle 3"/>
          <p:cNvSpPr>
            <a:spLocks noGrp="1" noChangeArrowheads="1"/>
          </p:cNvSpPr>
          <p:nvPr>
            <p:ph idx="1"/>
          </p:nvPr>
        </p:nvSpPr>
        <p:spPr>
          <a:xfrm>
            <a:off x="1381125" y="1990725"/>
            <a:ext cx="7315200" cy="4019550"/>
          </a:xfrm>
        </p:spPr>
        <p:txBody>
          <a:bodyPr/>
          <a:lstStyle/>
          <a:p>
            <a:pPr lvl="1"/>
            <a:r>
              <a:rPr lang="en-US" altLang="zh-CN" smtClean="0">
                <a:ea typeface="宋体" panose="02010600030101010101" pitchFamily="2" charset="-122"/>
              </a:rPr>
              <a:t>Sliding Window concept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One-bit Sliding Window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Go-Back-N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Selective Repeat </a:t>
            </a:r>
            <a:r>
              <a:rPr lang="en-US" altLang="zh-CN" smtClean="0">
                <a:solidFill>
                  <a:srgbClr val="0000FF"/>
                </a:solidFill>
                <a:ea typeface="宋体" panose="02010600030101010101" pitchFamily="2" charset="-122"/>
              </a:rPr>
              <a:t>»</a:t>
            </a:r>
            <a:endParaRPr lang="en-US" altLang="zh-CN" smtClean="0">
              <a:solidFill>
                <a:srgbClr val="0000FF"/>
              </a:solidFill>
              <a:ea typeface="宋体" panose="02010600030101010101" pitchFamily="2" charset="-122"/>
            </a:endParaRPr>
          </a:p>
          <a:p>
            <a:pPr lvl="2">
              <a:buFont typeface="Arial" panose="020B0604020202020204" pitchFamily="34" charset="0"/>
              <a:buNone/>
            </a:pPr>
            <a:endParaRPr lang="en-US"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5300">
                                            <p:txEl>
                                              <p:pRg st="3" end="3"/>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smtClean="0">
                <a:ea typeface="宋体" panose="02010600030101010101" pitchFamily="2" charset="-122"/>
              </a:rPr>
              <a:t>Possible Services</a:t>
            </a:r>
            <a:endParaRPr lang="en-US" altLang="zh-CN" smtClean="0">
              <a:ea typeface="宋体" panose="02010600030101010101" pitchFamily="2" charset="-122"/>
            </a:endParaRPr>
          </a:p>
        </p:txBody>
      </p:sp>
      <p:sp>
        <p:nvSpPr>
          <p:cNvPr id="17411"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a:p>
        </p:txBody>
      </p:sp>
      <p:sp>
        <p:nvSpPr>
          <p:cNvPr id="17412" name="Rectangle 3"/>
          <p:cNvSpPr>
            <a:spLocks noGrp="1" noChangeArrowheads="1"/>
          </p:cNvSpPr>
          <p:nvPr>
            <p:ph idx="1"/>
          </p:nvPr>
        </p:nvSpPr>
        <p:spPr>
          <a:xfrm>
            <a:off x="914400" y="1611313"/>
            <a:ext cx="7789863" cy="4598987"/>
          </a:xfrm>
        </p:spPr>
        <p:txBody>
          <a:bodyPr/>
          <a:lstStyle/>
          <a:p>
            <a:r>
              <a:rPr lang="en-US" altLang="zh-CN" smtClean="0">
                <a:ea typeface="宋体" panose="02010600030101010101" pitchFamily="2" charset="-122"/>
              </a:rPr>
              <a:t>Unacknowledged connectionless service</a:t>
            </a:r>
            <a:endParaRPr lang="en-US" altLang="zh-CN" smtClean="0">
              <a:ea typeface="宋体" panose="02010600030101010101" pitchFamily="2" charset="-122"/>
            </a:endParaRPr>
          </a:p>
          <a:p>
            <a:pPr lvl="1"/>
            <a:r>
              <a:rPr lang="en-US" altLang="zh-CN" smtClean="0">
                <a:ea typeface="宋体" panose="02010600030101010101" pitchFamily="2" charset="-122"/>
              </a:rPr>
              <a:t>Frame is sent with no connection / error recovery</a:t>
            </a:r>
            <a:endParaRPr lang="en-US" altLang="zh-CN" smtClean="0">
              <a:ea typeface="宋体" panose="02010600030101010101" pitchFamily="2" charset="-122"/>
            </a:endParaRPr>
          </a:p>
          <a:p>
            <a:pPr lvl="1"/>
            <a:r>
              <a:rPr lang="en-US" altLang="zh-CN" smtClean="0">
                <a:ea typeface="宋体" panose="02010600030101010101" pitchFamily="2" charset="-122"/>
              </a:rPr>
              <a:t>Ethernet is example</a:t>
            </a:r>
            <a:endParaRPr lang="en-US" altLang="zh-CN" smtClean="0">
              <a:ea typeface="宋体" panose="02010600030101010101" pitchFamily="2" charset="-122"/>
            </a:endParaRPr>
          </a:p>
          <a:p>
            <a:r>
              <a:rPr lang="en-US" altLang="zh-CN" smtClean="0">
                <a:ea typeface="宋体" panose="02010600030101010101" pitchFamily="2" charset="-122"/>
              </a:rPr>
              <a:t>Acknowledged connectionless service</a:t>
            </a:r>
            <a:endParaRPr lang="en-US" altLang="zh-CN" smtClean="0">
              <a:ea typeface="宋体" panose="02010600030101010101" pitchFamily="2" charset="-122"/>
            </a:endParaRPr>
          </a:p>
          <a:p>
            <a:pPr lvl="1"/>
            <a:r>
              <a:rPr lang="en-US" altLang="zh-CN" smtClean="0">
                <a:ea typeface="宋体" panose="02010600030101010101" pitchFamily="2" charset="-122"/>
              </a:rPr>
              <a:t>Frame is sent with retransmissions if needed</a:t>
            </a:r>
            <a:endParaRPr lang="en-US" altLang="zh-CN" smtClean="0">
              <a:ea typeface="宋体" panose="02010600030101010101" pitchFamily="2" charset="-122"/>
            </a:endParaRPr>
          </a:p>
          <a:p>
            <a:pPr lvl="1"/>
            <a:r>
              <a:rPr lang="en-US" altLang="zh-CN" smtClean="0">
                <a:ea typeface="宋体" panose="02010600030101010101" pitchFamily="2" charset="-122"/>
              </a:rPr>
              <a:t>Example is 802.11</a:t>
            </a:r>
            <a:endParaRPr lang="en-US" altLang="zh-CN" smtClean="0">
              <a:ea typeface="宋体" panose="02010600030101010101" pitchFamily="2" charset="-122"/>
            </a:endParaRPr>
          </a:p>
          <a:p>
            <a:r>
              <a:rPr lang="en-US" altLang="zh-CN" smtClean="0">
                <a:ea typeface="宋体" panose="02010600030101010101" pitchFamily="2" charset="-122"/>
              </a:rPr>
              <a:t>Acknowledged connection-oriented service</a:t>
            </a:r>
            <a:endParaRPr lang="en-US" altLang="zh-CN" smtClean="0">
              <a:ea typeface="宋体" panose="02010600030101010101" pitchFamily="2" charset="-122"/>
            </a:endParaRPr>
          </a:p>
          <a:p>
            <a:pPr lvl="1"/>
            <a:r>
              <a:rPr lang="en-US" altLang="zh-CN" smtClean="0">
                <a:ea typeface="宋体" panose="02010600030101010101" pitchFamily="2" charset="-122"/>
              </a:rPr>
              <a:t>Connection is set up; rare</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zh-CN" smtClean="0">
                <a:ea typeface="宋体" panose="02010600030101010101" pitchFamily="2" charset="-122"/>
              </a:rPr>
              <a:t>Selective Repeat (1)</a:t>
            </a:r>
            <a:endParaRPr lang="en-US" altLang="zh-CN" smtClean="0">
              <a:ea typeface="宋体" panose="02010600030101010101" pitchFamily="2" charset="-122"/>
            </a:endParaRPr>
          </a:p>
        </p:txBody>
      </p:sp>
      <p:sp>
        <p:nvSpPr>
          <p:cNvPr id="5529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55300"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Receiver accepts frames anywhere in receive window</a:t>
            </a:r>
            <a:endParaRPr lang="en-US" altLang="zh-CN" smtClean="0">
              <a:ea typeface="宋体" panose="02010600030101010101" pitchFamily="2" charset="-122"/>
            </a:endParaRPr>
          </a:p>
          <a:p>
            <a:pPr lvl="1"/>
            <a:r>
              <a:rPr lang="en-US" altLang="zh-CN" u="sng" smtClean="0">
                <a:ea typeface="宋体" panose="02010600030101010101" pitchFamily="2" charset="-122"/>
              </a:rPr>
              <a:t>Cumulative ack</a:t>
            </a:r>
            <a:r>
              <a:rPr lang="en-US" altLang="zh-CN" smtClean="0">
                <a:ea typeface="宋体" panose="02010600030101010101" pitchFamily="2" charset="-122"/>
              </a:rPr>
              <a:t> indicates highest in-order frame</a:t>
            </a:r>
            <a:endParaRPr lang="en-US" altLang="zh-CN" smtClean="0">
              <a:ea typeface="宋体" panose="02010600030101010101" pitchFamily="2" charset="-122"/>
            </a:endParaRPr>
          </a:p>
          <a:p>
            <a:pPr lvl="1"/>
            <a:r>
              <a:rPr lang="en-US" altLang="zh-CN" smtClean="0">
                <a:ea typeface="宋体" panose="02010600030101010101" pitchFamily="2" charset="-122"/>
              </a:rPr>
              <a:t>NAK (negative ack) causes sender retransmission of a missing frame before a timeout resends window</a:t>
            </a:r>
            <a:endParaRPr lang="en-US" altLang="zh-CN" smtClean="0">
              <a:ea typeface="宋体" panose="02010600030101010101" pitchFamily="2" charset="-122"/>
            </a:endParaRPr>
          </a:p>
        </p:txBody>
      </p:sp>
      <p:pic>
        <p:nvPicPr>
          <p:cNvPr id="55301" name="Picture 2"/>
          <p:cNvPicPr>
            <a:picLocks noChangeAspect="1" noChangeArrowheads="1"/>
          </p:cNvPicPr>
          <p:nvPr/>
        </p:nvPicPr>
        <p:blipFill>
          <a:blip r:embed="rId1">
            <a:extLst>
              <a:ext uri="{28A0092B-C50C-407E-A947-70E740481C1C}">
                <a14:useLocalDpi xmlns:a14="http://schemas.microsoft.com/office/drawing/2010/main" val="0"/>
              </a:ext>
            </a:extLst>
          </a:blip>
          <a:srcRect b="10535"/>
          <a:stretch>
            <a:fillRect/>
          </a:stretch>
        </p:blipFill>
        <p:spPr bwMode="auto">
          <a:xfrm>
            <a:off x="831850" y="3429000"/>
            <a:ext cx="80708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zh-CN" smtClean="0">
                <a:ea typeface="宋体" panose="02010600030101010101" pitchFamily="2" charset="-122"/>
              </a:rPr>
              <a:t>Selective Repeat (2)</a:t>
            </a:r>
            <a:endParaRPr lang="en-US" altLang="zh-CN" smtClean="0">
              <a:ea typeface="宋体" panose="02010600030101010101" pitchFamily="2" charset="-122"/>
            </a:endParaRPr>
          </a:p>
        </p:txBody>
      </p:sp>
      <p:sp>
        <p:nvSpPr>
          <p:cNvPr id="56323" name="Content Placeholder 3"/>
          <p:cNvSpPr>
            <a:spLocks noGrp="1"/>
          </p:cNvSpPr>
          <p:nvPr>
            <p:ph idx="1"/>
          </p:nvPr>
        </p:nvSpPr>
        <p:spPr/>
        <p:txBody>
          <a:bodyPr/>
          <a:lstStyle/>
          <a:p>
            <a:r>
              <a:rPr lang="en-US" altLang="zh-CN" smtClean="0">
                <a:ea typeface="宋体" panose="02010600030101010101" pitchFamily="2" charset="-122"/>
              </a:rPr>
              <a:t>In Selective Repeat, </a:t>
            </a:r>
            <a:r>
              <a:rPr lang="en-US" altLang="zh-CN" smtClean="0">
                <a:solidFill>
                  <a:srgbClr val="0000FF"/>
                </a:solidFill>
                <a:ea typeface="宋体" panose="02010600030101010101" pitchFamily="2" charset="-122"/>
              </a:rPr>
              <a:t>the size of the sender and receiver </a:t>
            </a:r>
            <a:r>
              <a:rPr lang="en-US" altLang="zh-CN" smtClean="0">
                <a:ea typeface="宋体" panose="02010600030101010101" pitchFamily="2" charset="-122"/>
              </a:rPr>
              <a:t>window must be </a:t>
            </a:r>
            <a:r>
              <a:rPr lang="en-US" altLang="zh-CN" smtClean="0">
                <a:solidFill>
                  <a:srgbClr val="0000FF"/>
                </a:solidFill>
                <a:ea typeface="宋体" panose="02010600030101010101" pitchFamily="2" charset="-122"/>
              </a:rPr>
              <a:t>at most </a:t>
            </a:r>
            <a:r>
              <a:rPr lang="en-US" altLang="zh-CN" b="1" smtClean="0">
                <a:solidFill>
                  <a:srgbClr val="0000FF"/>
                </a:solidFill>
                <a:ea typeface="宋体" panose="02010600030101010101" pitchFamily="2" charset="-122"/>
              </a:rPr>
              <a:t>2</a:t>
            </a:r>
            <a:r>
              <a:rPr lang="en-US" altLang="zh-CN" b="1" baseline="30000" smtClean="0">
                <a:solidFill>
                  <a:srgbClr val="0000FF"/>
                </a:solidFill>
                <a:ea typeface="宋体" panose="02010600030101010101" pitchFamily="2" charset="-122"/>
              </a:rPr>
              <a:t>m-1</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Tradeoff made for Selective Repeat:</a:t>
            </a:r>
            <a:endParaRPr lang="en-US" altLang="zh-CN" smtClean="0">
              <a:ea typeface="宋体" panose="02010600030101010101" pitchFamily="2" charset="-122"/>
            </a:endParaRPr>
          </a:p>
          <a:p>
            <a:pPr lvl="1"/>
            <a:r>
              <a:rPr lang="en-US" altLang="zh-CN" smtClean="0">
                <a:ea typeface="宋体" panose="02010600030101010101" pitchFamily="2" charset="-122"/>
              </a:rPr>
              <a:t>More complex than Go-Back-N due to buffering at receiver and multiple timers at sender</a:t>
            </a:r>
            <a:endParaRPr lang="en-US" altLang="zh-CN" smtClean="0">
              <a:ea typeface="宋体" panose="02010600030101010101" pitchFamily="2" charset="-122"/>
            </a:endParaRPr>
          </a:p>
          <a:p>
            <a:pPr lvl="1"/>
            <a:r>
              <a:rPr lang="en-US" altLang="zh-CN" smtClean="0">
                <a:ea typeface="宋体" panose="02010600030101010101" pitchFamily="2" charset="-122"/>
              </a:rPr>
              <a:t>More efficient use of link bandwidth as only lost frames are resent (with low error rates)</a:t>
            </a:r>
            <a:endParaRPr lang="en-US" altLang="zh-CN" smtClean="0">
              <a:ea typeface="宋体" panose="02010600030101010101" pitchFamily="2" charset="-122"/>
            </a:endParaRPr>
          </a:p>
          <a:p>
            <a:pPr lvl="1"/>
            <a:endParaRPr lang="en-US" altLang="zh-CN" smtClean="0">
              <a:ea typeface="宋体" panose="02010600030101010101" pitchFamily="2" charset="-122"/>
            </a:endParaRPr>
          </a:p>
          <a:p>
            <a:r>
              <a:rPr lang="en-US" altLang="zh-CN" smtClean="0">
                <a:ea typeface="宋体" panose="02010600030101010101" pitchFamily="2" charset="-122"/>
              </a:rPr>
              <a:t>Implemented as p6 (see code in book)</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56324" name="Footer Placeholder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i="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en-US" altLang="zh-CN" smtClean="0">
                <a:ea typeface="宋体" panose="02010600030101010101" pitchFamily="2" charset="-122"/>
              </a:rPr>
              <a:t>Send and receive window </a:t>
            </a:r>
            <a:br>
              <a:rPr lang="en-US" altLang="zh-CN" smtClean="0">
                <a:ea typeface="宋体" panose="02010600030101010101" pitchFamily="2" charset="-122"/>
              </a:rPr>
            </a:br>
            <a:r>
              <a:rPr lang="en-US" altLang="zh-CN" smtClean="0">
                <a:ea typeface="宋体" panose="02010600030101010101" pitchFamily="2" charset="-122"/>
              </a:rPr>
              <a:t>for Selective Repeat</a:t>
            </a:r>
            <a:endParaRPr lang="zh-CN" altLang="en-US" smtClean="0">
              <a:ea typeface="宋体" panose="02010600030101010101" pitchFamily="2" charset="-122"/>
            </a:endParaRPr>
          </a:p>
        </p:txBody>
      </p:sp>
      <p:sp>
        <p:nvSpPr>
          <p:cNvPr id="58371" name="内容占位符 2"/>
          <p:cNvSpPr>
            <a:spLocks noGrp="1"/>
          </p:cNvSpPr>
          <p:nvPr>
            <p:ph idx="1"/>
          </p:nvPr>
        </p:nvSpPr>
        <p:spPr>
          <a:xfrm>
            <a:off x="1381125" y="1990725"/>
            <a:ext cx="7315200" cy="4019550"/>
          </a:xfrm>
        </p:spPr>
        <p:txBody>
          <a:bodyPr/>
          <a:lstStyle/>
          <a:p>
            <a:endParaRPr lang="zh-CN" altLang="en-US" smtClean="0">
              <a:ea typeface="宋体" panose="02010600030101010101" pitchFamily="2" charset="-122"/>
            </a:endParaRPr>
          </a:p>
        </p:txBody>
      </p:sp>
      <p:sp>
        <p:nvSpPr>
          <p:cNvPr id="58372"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pic>
        <p:nvPicPr>
          <p:cNvPr id="5837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238" y="1447800"/>
            <a:ext cx="8447087"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162425"/>
            <a:ext cx="7486650"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smtClean="0">
                <a:ea typeface="宋体" panose="02010600030101010101" pitchFamily="2" charset="-122"/>
              </a:rPr>
              <a:t>Window size for Selective Repeat</a:t>
            </a:r>
            <a:endParaRPr lang="zh-CN" altLang="en-US" smtClean="0">
              <a:ea typeface="宋体" panose="02010600030101010101" pitchFamily="2" charset="-122"/>
            </a:endParaRPr>
          </a:p>
        </p:txBody>
      </p:sp>
      <p:sp>
        <p:nvSpPr>
          <p:cNvPr id="59395" name="内容占位符 2"/>
          <p:cNvSpPr>
            <a:spLocks noGrp="1"/>
          </p:cNvSpPr>
          <p:nvPr>
            <p:ph idx="1"/>
          </p:nvPr>
        </p:nvSpPr>
        <p:spPr>
          <a:xfrm>
            <a:off x="914400" y="1611313"/>
            <a:ext cx="7789863" cy="4598987"/>
          </a:xfrm>
        </p:spPr>
        <p:txBody>
          <a:bodyPr/>
          <a:lstStyle/>
          <a:p>
            <a:endParaRPr lang="zh-CN" altLang="en-US" smtClean="0">
              <a:ea typeface="宋体" panose="02010600030101010101" pitchFamily="2" charset="-122"/>
            </a:endParaRPr>
          </a:p>
        </p:txBody>
      </p:sp>
      <p:sp>
        <p:nvSpPr>
          <p:cNvPr id="59396"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pic>
        <p:nvPicPr>
          <p:cNvPr id="5939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3213" y="1746250"/>
            <a:ext cx="8537575"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1">
            <a:extLst>
              <a:ext uri="{28A0092B-C50C-407E-A947-70E740481C1C}">
                <a14:useLocalDpi xmlns:a14="http://schemas.microsoft.com/office/drawing/2010/main" val="0"/>
              </a:ext>
            </a:extLst>
          </a:blip>
          <a:srcRect l="57007" t="8119" b="23279"/>
          <a:stretch>
            <a:fillRect/>
          </a:stretch>
        </p:blipFill>
        <p:spPr bwMode="auto">
          <a:xfrm>
            <a:off x="5057775" y="3657600"/>
            <a:ext cx="344805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itle 1"/>
          <p:cNvSpPr>
            <a:spLocks noGrp="1"/>
          </p:cNvSpPr>
          <p:nvPr>
            <p:ph type="title"/>
          </p:nvPr>
        </p:nvSpPr>
        <p:spPr/>
        <p:txBody>
          <a:bodyPr/>
          <a:lstStyle/>
          <a:p>
            <a:r>
              <a:rPr lang="en-US" altLang="zh-CN" smtClean="0">
                <a:ea typeface="宋体" panose="02010600030101010101" pitchFamily="2" charset="-122"/>
              </a:rPr>
              <a:t>Window size for Selective Repeat (cont.)</a:t>
            </a:r>
            <a:endParaRPr lang="en-US" altLang="zh-CN" smtClean="0">
              <a:ea typeface="宋体" panose="02010600030101010101" pitchFamily="2" charset="-122"/>
            </a:endParaRPr>
          </a:p>
        </p:txBody>
      </p:sp>
      <p:sp>
        <p:nvSpPr>
          <p:cNvPr id="60420"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60421" name="Content Placeholder 2"/>
          <p:cNvSpPr>
            <a:spLocks noGrp="1"/>
          </p:cNvSpPr>
          <p:nvPr>
            <p:ph idx="1"/>
          </p:nvPr>
        </p:nvSpPr>
        <p:spPr>
          <a:xfrm>
            <a:off x="914400" y="1611313"/>
            <a:ext cx="7789863" cy="4598987"/>
          </a:xfrm>
        </p:spPr>
        <p:txBody>
          <a:bodyPr/>
          <a:lstStyle/>
          <a:p>
            <a:r>
              <a:rPr lang="en-US" altLang="zh-CN" smtClean="0">
                <a:ea typeface="宋体" panose="02010600030101010101" pitchFamily="2" charset="-122"/>
              </a:rPr>
              <a:t>For correctness, we require:</a:t>
            </a:r>
            <a:endParaRPr lang="en-US" altLang="zh-CN" smtClean="0">
              <a:ea typeface="宋体" panose="02010600030101010101" pitchFamily="2" charset="-122"/>
            </a:endParaRPr>
          </a:p>
          <a:p>
            <a:pPr lvl="1"/>
            <a:r>
              <a:rPr lang="en-US" altLang="zh-CN" smtClean="0">
                <a:ea typeface="宋体" panose="02010600030101010101" pitchFamily="2" charset="-122"/>
              </a:rPr>
              <a:t>Sequence numbers (s) at least twice the window (w)</a:t>
            </a:r>
            <a:endParaRPr lang="en-US" altLang="zh-CN" smtClean="0">
              <a:ea typeface="宋体" panose="02010600030101010101" pitchFamily="2" charset="-122"/>
            </a:endParaRPr>
          </a:p>
        </p:txBody>
      </p:sp>
      <p:pic>
        <p:nvPicPr>
          <p:cNvPr id="60422" name="Picture 2"/>
          <p:cNvPicPr>
            <a:picLocks noChangeAspect="1" noChangeArrowheads="1"/>
          </p:cNvPicPr>
          <p:nvPr/>
        </p:nvPicPr>
        <p:blipFill>
          <a:blip r:embed="rId1">
            <a:extLst>
              <a:ext uri="{28A0092B-C50C-407E-A947-70E740481C1C}">
                <a14:useLocalDpi xmlns:a14="http://schemas.microsoft.com/office/drawing/2010/main" val="0"/>
              </a:ext>
            </a:extLst>
          </a:blip>
          <a:srcRect l="2731" t="5682" r="44061" b="19626"/>
          <a:stretch>
            <a:fillRect/>
          </a:stretch>
        </p:blipFill>
        <p:spPr bwMode="auto">
          <a:xfrm>
            <a:off x="219075" y="3600450"/>
            <a:ext cx="4267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423" name="Straight Arrow Connector 9"/>
          <p:cNvCxnSpPr>
            <a:cxnSpLocks noChangeShapeType="1"/>
          </p:cNvCxnSpPr>
          <p:nvPr/>
        </p:nvCxnSpPr>
        <p:spPr bwMode="auto">
          <a:xfrm rot="5400000">
            <a:off x="1476376" y="4476750"/>
            <a:ext cx="533400" cy="3175"/>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60424" name="Straight Arrow Connector 10"/>
          <p:cNvCxnSpPr>
            <a:cxnSpLocks noChangeShapeType="1"/>
          </p:cNvCxnSpPr>
          <p:nvPr/>
        </p:nvCxnSpPr>
        <p:spPr bwMode="auto">
          <a:xfrm rot="5400000">
            <a:off x="5229226" y="4486275"/>
            <a:ext cx="533400" cy="3175"/>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sp>
        <p:nvSpPr>
          <p:cNvPr id="60425" name="TextBox 11"/>
          <p:cNvSpPr txBox="1">
            <a:spLocks noChangeArrowheads="1"/>
          </p:cNvSpPr>
          <p:nvPr/>
        </p:nvSpPr>
        <p:spPr bwMode="auto">
          <a:xfrm>
            <a:off x="1762125" y="4295775"/>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Originals</a:t>
            </a:r>
            <a:endParaRPr lang="en-US" altLang="zh-CN" sz="1800">
              <a:ea typeface="宋体" panose="02010600030101010101" pitchFamily="2" charset="-122"/>
            </a:endParaRPr>
          </a:p>
        </p:txBody>
      </p:sp>
      <p:sp>
        <p:nvSpPr>
          <p:cNvPr id="60426" name="TextBox 12"/>
          <p:cNvSpPr txBox="1">
            <a:spLocks noChangeArrowheads="1"/>
          </p:cNvSpPr>
          <p:nvPr/>
        </p:nvSpPr>
        <p:spPr bwMode="auto">
          <a:xfrm>
            <a:off x="5524500" y="4305300"/>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Originals</a:t>
            </a:r>
            <a:endParaRPr lang="en-US" altLang="zh-CN" sz="1800">
              <a:ea typeface="宋体" panose="02010600030101010101" pitchFamily="2" charset="-122"/>
            </a:endParaRPr>
          </a:p>
        </p:txBody>
      </p:sp>
      <p:cxnSp>
        <p:nvCxnSpPr>
          <p:cNvPr id="60427" name="Straight Arrow Connector 13"/>
          <p:cNvCxnSpPr>
            <a:cxnSpLocks noChangeShapeType="1"/>
          </p:cNvCxnSpPr>
          <p:nvPr/>
        </p:nvCxnSpPr>
        <p:spPr bwMode="auto">
          <a:xfrm rot="5400000">
            <a:off x="3000376" y="4467225"/>
            <a:ext cx="533400" cy="3175"/>
          </a:xfrm>
          <a:prstGeom prst="straightConnector1">
            <a:avLst/>
          </a:prstGeom>
          <a:noFill/>
          <a:ln w="19050" algn="ctr">
            <a:solidFill>
              <a:srgbClr val="FF2BD8"/>
            </a:solidFill>
            <a:round/>
            <a:tailEnd type="arrow" w="med" len="med"/>
          </a:ln>
          <a:extLst>
            <a:ext uri="{909E8E84-426E-40DD-AFC4-6F175D3DCCD1}">
              <a14:hiddenFill xmlns:a14="http://schemas.microsoft.com/office/drawing/2010/main">
                <a:noFill/>
              </a14:hiddenFill>
            </a:ext>
          </a:extLst>
        </p:spPr>
      </p:cxnSp>
      <p:sp>
        <p:nvSpPr>
          <p:cNvPr id="60428" name="TextBox 14"/>
          <p:cNvSpPr txBox="1">
            <a:spLocks noChangeArrowheads="1"/>
          </p:cNvSpPr>
          <p:nvPr/>
        </p:nvSpPr>
        <p:spPr bwMode="auto">
          <a:xfrm>
            <a:off x="3286125" y="428625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Retransmits</a:t>
            </a:r>
            <a:endParaRPr lang="en-US" altLang="zh-CN" sz="1800">
              <a:ea typeface="宋体" panose="02010600030101010101" pitchFamily="2" charset="-122"/>
            </a:endParaRPr>
          </a:p>
        </p:txBody>
      </p:sp>
      <p:cxnSp>
        <p:nvCxnSpPr>
          <p:cNvPr id="60429" name="Straight Arrow Connector 15"/>
          <p:cNvCxnSpPr>
            <a:cxnSpLocks noChangeShapeType="1"/>
          </p:cNvCxnSpPr>
          <p:nvPr/>
        </p:nvCxnSpPr>
        <p:spPr bwMode="auto">
          <a:xfrm rot="5400000">
            <a:off x="6829426" y="4505325"/>
            <a:ext cx="533400" cy="3175"/>
          </a:xfrm>
          <a:prstGeom prst="straightConnector1">
            <a:avLst/>
          </a:prstGeom>
          <a:noFill/>
          <a:ln w="19050" algn="ctr">
            <a:solidFill>
              <a:srgbClr val="FF2BD8"/>
            </a:solidFill>
            <a:round/>
            <a:tailEnd type="arrow" w="med" len="med"/>
          </a:ln>
          <a:extLst>
            <a:ext uri="{909E8E84-426E-40DD-AFC4-6F175D3DCCD1}">
              <a14:hiddenFill xmlns:a14="http://schemas.microsoft.com/office/drawing/2010/main">
                <a:noFill/>
              </a14:hiddenFill>
            </a:ext>
          </a:extLst>
        </p:spPr>
      </p:cxnSp>
      <p:sp>
        <p:nvSpPr>
          <p:cNvPr id="60430" name="TextBox 16"/>
          <p:cNvSpPr txBox="1">
            <a:spLocks noChangeArrowheads="1"/>
          </p:cNvSpPr>
          <p:nvPr/>
        </p:nvSpPr>
        <p:spPr bwMode="auto">
          <a:xfrm>
            <a:off x="7115175" y="432435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Retransmits</a:t>
            </a:r>
            <a:endParaRPr lang="en-US" altLang="zh-CN" sz="1800">
              <a:ea typeface="宋体" panose="02010600030101010101" pitchFamily="2" charset="-122"/>
            </a:endParaRPr>
          </a:p>
        </p:txBody>
      </p:sp>
      <p:sp>
        <p:nvSpPr>
          <p:cNvPr id="60431" name="TextBox 17"/>
          <p:cNvSpPr txBox="1">
            <a:spLocks noChangeArrowheads="1"/>
          </p:cNvSpPr>
          <p:nvPr/>
        </p:nvSpPr>
        <p:spPr bwMode="auto">
          <a:xfrm>
            <a:off x="1238250" y="2857500"/>
            <a:ext cx="3019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Error case (s=8, w=7) – too few sequence numbers</a:t>
            </a:r>
            <a:endParaRPr lang="en-US" altLang="zh-CN" sz="1800">
              <a:ea typeface="宋体" panose="02010600030101010101" pitchFamily="2" charset="-122"/>
            </a:endParaRPr>
          </a:p>
        </p:txBody>
      </p:sp>
      <p:sp>
        <p:nvSpPr>
          <p:cNvPr id="60432" name="TextBox 18"/>
          <p:cNvSpPr txBox="1">
            <a:spLocks noChangeArrowheads="1"/>
          </p:cNvSpPr>
          <p:nvPr/>
        </p:nvSpPr>
        <p:spPr bwMode="auto">
          <a:xfrm>
            <a:off x="4943475" y="2857500"/>
            <a:ext cx="327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Correct (s=8, w=4) – enough sequence numbers</a:t>
            </a:r>
            <a:endParaRPr lang="en-US" altLang="zh-CN" sz="1800">
              <a:ea typeface="宋体" panose="02010600030101010101" pitchFamily="2" charset="-122"/>
            </a:endParaRPr>
          </a:p>
        </p:txBody>
      </p:sp>
      <p:sp>
        <p:nvSpPr>
          <p:cNvPr id="20" name="Rectangle 19"/>
          <p:cNvSpPr/>
          <p:nvPr/>
        </p:nvSpPr>
        <p:spPr bwMode="auto">
          <a:xfrm>
            <a:off x="2886075" y="4838700"/>
            <a:ext cx="1171575" cy="419100"/>
          </a:xfrm>
          <a:prstGeom prst="rect">
            <a:avLst/>
          </a:prstGeom>
          <a:solidFill>
            <a:schemeClr val="accent3">
              <a:lumMod val="60000"/>
              <a:lumOff val="40000"/>
              <a:alpha val="50196"/>
            </a:schemeClr>
          </a:solidFill>
          <a:ln w="9525" cap="flat" cmpd="sng" algn="ctr">
            <a:no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smtClean="0">
              <a:ea typeface="宋体" panose="02010600030101010101" pitchFamily="2" charset="-122"/>
            </a:endParaRPr>
          </a:p>
        </p:txBody>
      </p:sp>
      <p:sp>
        <p:nvSpPr>
          <p:cNvPr id="60434" name="TextBox 20"/>
          <p:cNvSpPr txBox="1">
            <a:spLocks noChangeArrowheads="1"/>
          </p:cNvSpPr>
          <p:nvPr/>
        </p:nvSpPr>
        <p:spPr bwMode="auto">
          <a:xfrm>
            <a:off x="1914525" y="5486400"/>
            <a:ext cx="3295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New receive window overlaps old –  retransmits ambiguous</a:t>
            </a:r>
            <a:endParaRPr lang="en-US" altLang="zh-CN" sz="1800">
              <a:ea typeface="宋体" panose="02010600030101010101" pitchFamily="2" charset="-122"/>
            </a:endParaRPr>
          </a:p>
        </p:txBody>
      </p:sp>
      <p:sp>
        <p:nvSpPr>
          <p:cNvPr id="60435" name="TextBox 21"/>
          <p:cNvSpPr txBox="1">
            <a:spLocks noChangeArrowheads="1"/>
          </p:cNvSpPr>
          <p:nvPr/>
        </p:nvSpPr>
        <p:spPr bwMode="auto">
          <a:xfrm>
            <a:off x="5791200" y="5457825"/>
            <a:ext cx="3190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New and old receive window don’t overlap –  no ambiguity</a:t>
            </a:r>
            <a:endParaRPr lang="en-US" altLang="zh-CN" sz="1800">
              <a:ea typeface="宋体" panose="02010600030101010101" pitchFamily="2" charset="-122"/>
            </a:endParaRPr>
          </a:p>
        </p:txBody>
      </p:sp>
      <p:cxnSp>
        <p:nvCxnSpPr>
          <p:cNvPr id="60436" name="Straight Arrow Connector 23"/>
          <p:cNvCxnSpPr>
            <a:cxnSpLocks noChangeShapeType="1"/>
          </p:cNvCxnSpPr>
          <p:nvPr/>
        </p:nvCxnSpPr>
        <p:spPr bwMode="auto">
          <a:xfrm rot="5400000" flipH="1" flipV="1">
            <a:off x="3399632" y="5439569"/>
            <a:ext cx="209550" cy="1587"/>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60437" name="Straight Arrow Connector 27"/>
          <p:cNvCxnSpPr>
            <a:cxnSpLocks noChangeShapeType="1"/>
          </p:cNvCxnSpPr>
          <p:nvPr/>
        </p:nvCxnSpPr>
        <p:spPr bwMode="auto">
          <a:xfrm rot="5400000" flipH="1" flipV="1">
            <a:off x="7676357" y="5420519"/>
            <a:ext cx="209550" cy="1587"/>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60438" name="Straight Arrow Connector 28"/>
          <p:cNvCxnSpPr>
            <a:cxnSpLocks noChangeShapeType="1"/>
          </p:cNvCxnSpPr>
          <p:nvPr/>
        </p:nvCxnSpPr>
        <p:spPr bwMode="auto">
          <a:xfrm rot="5400000" flipH="1" flipV="1">
            <a:off x="6952457" y="5401469"/>
            <a:ext cx="209550" cy="1587"/>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en-US" altLang="zh-CN" smtClean="0">
                <a:ea typeface="宋体" panose="02010600030101010101" pitchFamily="2" charset="-122"/>
              </a:rPr>
              <a:t>What happens when a frame is lost in Selective Repeat?</a:t>
            </a:r>
            <a:endParaRPr lang="zh-CN" altLang="en-US" smtClean="0">
              <a:ea typeface="宋体" panose="02010600030101010101" pitchFamily="2" charset="-122"/>
            </a:endParaRPr>
          </a:p>
        </p:txBody>
      </p:sp>
      <p:sp>
        <p:nvSpPr>
          <p:cNvPr id="61443" name="内容占位符 2"/>
          <p:cNvSpPr>
            <a:spLocks noGrp="1"/>
          </p:cNvSpPr>
          <p:nvPr>
            <p:ph idx="1"/>
          </p:nvPr>
        </p:nvSpPr>
        <p:spPr>
          <a:xfrm>
            <a:off x="914400" y="1611313"/>
            <a:ext cx="7789863" cy="4598987"/>
          </a:xfrm>
        </p:spPr>
        <p:txBody>
          <a:bodyPr/>
          <a:lstStyle/>
          <a:p>
            <a:endParaRPr lang="zh-CN" altLang="en-US" smtClean="0">
              <a:ea typeface="宋体" panose="02010600030101010101" pitchFamily="2" charset="-122"/>
            </a:endParaRPr>
          </a:p>
        </p:txBody>
      </p:sp>
      <p:sp>
        <p:nvSpPr>
          <p:cNvPr id="61444"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i="0" smtClean="0"/>
          </a:p>
        </p:txBody>
      </p:sp>
      <p:pic>
        <p:nvPicPr>
          <p:cNvPr id="6144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9013" y="1158875"/>
            <a:ext cx="6856412" cy="478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a:spLocks noChangeArrowheads="1"/>
          </p:cNvSpPr>
          <p:nvPr/>
        </p:nvSpPr>
        <p:spPr bwMode="auto">
          <a:xfrm>
            <a:off x="238125" y="1143000"/>
            <a:ext cx="381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a:solidFill>
                  <a:srgbClr val="0000FF"/>
                </a:solidFill>
                <a:ea typeface="宋体" panose="02010600030101010101" pitchFamily="2" charset="-122"/>
              </a:rPr>
              <a:t>T</a:t>
            </a:r>
            <a:r>
              <a:rPr lang="zh-CN" altLang="en-US" sz="1800" b="1">
                <a:solidFill>
                  <a:srgbClr val="0000FF"/>
                </a:solidFill>
                <a:ea typeface="宋体" panose="02010600030101010101" pitchFamily="2" charset="-122"/>
              </a:rPr>
              <a:t>he timers need to be numbered</a:t>
            </a:r>
            <a:r>
              <a:rPr lang="en-US" altLang="zh-CN" sz="1800" b="1">
                <a:solidFill>
                  <a:srgbClr val="0000FF"/>
                </a:solidFill>
                <a:ea typeface="宋体" panose="02010600030101010101" pitchFamily="2" charset="-122"/>
              </a:rPr>
              <a:t>.</a:t>
            </a:r>
            <a:endParaRPr lang="zh-CN" altLang="en-US" sz="1800" b="1">
              <a:solidFill>
                <a:srgbClr val="0000FF"/>
              </a:solidFill>
              <a:ea typeface="宋体" panose="02010600030101010101" pitchFamily="2" charset="-122"/>
            </a:endParaRPr>
          </a:p>
        </p:txBody>
      </p:sp>
      <p:sp>
        <p:nvSpPr>
          <p:cNvPr id="7" name="矩形 6"/>
          <p:cNvSpPr>
            <a:spLocks noChangeArrowheads="1"/>
          </p:cNvSpPr>
          <p:nvPr/>
        </p:nvSpPr>
        <p:spPr bwMode="auto">
          <a:xfrm>
            <a:off x="5354638" y="5883275"/>
            <a:ext cx="34242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zh-CN" altLang="en-US" sz="1800" b="1">
                <a:solidFill>
                  <a:srgbClr val="0000FF"/>
                </a:solidFill>
                <a:ea typeface="宋体" panose="02010600030101010101" pitchFamily="2" charset="-122"/>
              </a:rPr>
              <a:t>distinguish between the acceptance of a frame and its delivery to the network layer.</a:t>
            </a:r>
            <a:endParaRPr lang="zh-CN" altLang="en-US" sz="1800" b="1">
              <a:solidFill>
                <a:srgbClr val="0000FF"/>
              </a:solidFill>
              <a:ea typeface="宋体" panose="02010600030101010101" pitchFamily="2" charset="-122"/>
            </a:endParaRPr>
          </a:p>
        </p:txBody>
      </p:sp>
      <p:sp>
        <p:nvSpPr>
          <p:cNvPr id="8" name="矩形 7"/>
          <p:cNvSpPr>
            <a:spLocks noChangeArrowheads="1"/>
          </p:cNvSpPr>
          <p:nvPr/>
        </p:nvSpPr>
        <p:spPr bwMode="auto">
          <a:xfrm>
            <a:off x="5507038" y="2824163"/>
            <a:ext cx="332263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zh-CN" altLang="en-US" sz="1800" b="1">
                <a:solidFill>
                  <a:srgbClr val="0000FF"/>
                </a:solidFill>
                <a:ea typeface="宋体" panose="02010600030101010101" pitchFamily="2" charset="-122"/>
              </a:rPr>
              <a:t> A NAK is sent once for each window position and defines the first slot in the window.</a:t>
            </a:r>
            <a:endParaRPr lang="zh-CN" altLang="en-US" sz="1800" b="1">
              <a:solidFill>
                <a:srgbClr val="0000FF"/>
              </a:solidFill>
              <a:ea typeface="宋体" panose="02010600030101010101" pitchFamily="2" charset="-122"/>
            </a:endParaRPr>
          </a:p>
        </p:txBody>
      </p:sp>
      <p:sp>
        <p:nvSpPr>
          <p:cNvPr id="9" name="矩形 8"/>
          <p:cNvSpPr>
            <a:spLocks noChangeArrowheads="1"/>
          </p:cNvSpPr>
          <p:nvPr/>
        </p:nvSpPr>
        <p:spPr bwMode="auto">
          <a:xfrm>
            <a:off x="6970713" y="4637088"/>
            <a:ext cx="2066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a:solidFill>
                  <a:srgbClr val="0000FF"/>
                </a:solidFill>
                <a:ea typeface="宋体" panose="02010600030101010101" pitchFamily="2" charset="-122"/>
              </a:rPr>
              <a:t>Cumulative acknowledgment</a:t>
            </a:r>
            <a:endParaRPr lang="zh-CN" altLang="en-US" sz="1800" b="1">
              <a:solidFill>
                <a:srgbClr val="0000FF"/>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CN" smtClean="0">
                <a:ea typeface="宋体" panose="02010600030101010101" pitchFamily="2" charset="-122"/>
              </a:rPr>
              <a:t>Example Data Link Protocols</a:t>
            </a:r>
            <a:endParaRPr lang="en-US" altLang="zh-CN" smtClean="0">
              <a:ea typeface="宋体" panose="02010600030101010101" pitchFamily="2" charset="-122"/>
            </a:endParaRPr>
          </a:p>
        </p:txBody>
      </p:sp>
      <p:sp>
        <p:nvSpPr>
          <p:cNvPr id="65539"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smtClean="0"/>
              <a:t>Computer Networks, Chapter 3 The Data Link Layer</a:t>
            </a:r>
            <a:endParaRPr lang="en-US" altLang="zh-CN" sz="800" smtClean="0"/>
          </a:p>
        </p:txBody>
      </p:sp>
      <p:sp>
        <p:nvSpPr>
          <p:cNvPr id="65540" name="Rectangle 3"/>
          <p:cNvSpPr>
            <a:spLocks noGrp="1" noChangeArrowheads="1"/>
          </p:cNvSpPr>
          <p:nvPr>
            <p:ph idx="1"/>
          </p:nvPr>
        </p:nvSpPr>
        <p:spPr>
          <a:xfrm>
            <a:off x="1381125" y="1990725"/>
            <a:ext cx="7315200" cy="4019550"/>
          </a:xfrm>
        </p:spPr>
        <p:txBody>
          <a:bodyPr/>
          <a:lstStyle/>
          <a:p>
            <a:pPr lvl="1"/>
            <a:r>
              <a:rPr lang="en-US" altLang="zh-CN" smtClean="0">
                <a:ea typeface="宋体" panose="02010600030101010101" pitchFamily="2" charset="-122"/>
              </a:rPr>
              <a:t>HDLC (High-level Data Link Control )</a:t>
            </a:r>
            <a:endParaRPr lang="en-US" altLang="zh-CN" smtClean="0">
              <a:ea typeface="宋体" panose="02010600030101010101" pitchFamily="2" charset="-122"/>
            </a:endParaRPr>
          </a:p>
          <a:p>
            <a:pPr lvl="1"/>
            <a:r>
              <a:rPr lang="en-US" altLang="zh-CN" smtClean="0">
                <a:ea typeface="宋体" panose="02010600030101010101" pitchFamily="2" charset="-122"/>
              </a:rPr>
              <a:t>Packet over SONET </a:t>
            </a:r>
            <a:r>
              <a:rPr lang="en-US" altLang="zh-CN" smtClean="0">
                <a:solidFill>
                  <a:srgbClr val="0000FF"/>
                </a:solidFill>
                <a:ea typeface="宋体" panose="02010600030101010101" pitchFamily="2" charset="-122"/>
              </a:rPr>
              <a:t>»</a:t>
            </a:r>
            <a:endParaRPr lang="en-US" altLang="zh-CN" smtClean="0">
              <a:solidFill>
                <a:srgbClr val="0000FF"/>
              </a:solidFill>
              <a:ea typeface="宋体" panose="02010600030101010101" pitchFamily="2" charset="-122"/>
            </a:endParaRPr>
          </a:p>
          <a:p>
            <a:pPr lvl="1"/>
            <a:r>
              <a:rPr lang="en-US" altLang="zh-CN" smtClean="0">
                <a:ea typeface="宋体" panose="02010600030101010101" pitchFamily="2" charset="-122"/>
              </a:rPr>
              <a:t>PPP (Point-to-Point Protocol)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a:p>
            <a:pPr lvl="1"/>
            <a:r>
              <a:rPr lang="en-US" altLang="zh-CN" smtClean="0">
                <a:ea typeface="宋体" panose="02010600030101010101" pitchFamily="2" charset="-122"/>
              </a:rPr>
              <a:t>ADSL (Asymmetric Digital Subscriber Loop) </a:t>
            </a:r>
            <a:r>
              <a:rPr lang="en-US" altLang="zh-CN" smtClean="0">
                <a:solidFill>
                  <a:srgbClr val="0000FF"/>
                </a:solidFill>
                <a:ea typeface="宋体" panose="02010600030101010101" pitchFamily="2" charset="-122"/>
              </a:rPr>
              <a:t>»</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en-US" altLang="zh-CN" smtClean="0">
                <a:ea typeface="宋体" panose="02010600030101010101" pitchFamily="2" charset="-122"/>
              </a:rPr>
              <a:t>HDLC</a:t>
            </a:r>
            <a:endParaRPr lang="zh-CN" altLang="en-US" smtClean="0">
              <a:ea typeface="宋体" panose="02010600030101010101" pitchFamily="2" charset="-122"/>
            </a:endParaRPr>
          </a:p>
        </p:txBody>
      </p:sp>
      <p:sp>
        <p:nvSpPr>
          <p:cNvPr id="66563" name="内容占位符 4"/>
          <p:cNvSpPr>
            <a:spLocks noGrp="1"/>
          </p:cNvSpPr>
          <p:nvPr>
            <p:ph idx="1"/>
          </p:nvPr>
        </p:nvSpPr>
        <p:spPr/>
        <p:txBody>
          <a:bodyPr/>
          <a:lstStyle/>
          <a:p>
            <a:pPr marL="342900" indent="-342900">
              <a:buFont typeface="Arial" panose="020B0604020202020204" pitchFamily="34" charset="0"/>
              <a:buChar char="•"/>
            </a:pPr>
            <a:r>
              <a:rPr lang="en-US" altLang="zh-CN" smtClean="0">
                <a:ea typeface="宋体" panose="02010600030101010101" pitchFamily="2" charset="-122"/>
              </a:rPr>
              <a:t>High-level Data Link Control (HDLC) is a </a:t>
            </a:r>
            <a:r>
              <a:rPr lang="en-US" altLang="zh-CN" b="1" smtClean="0">
                <a:solidFill>
                  <a:srgbClr val="0000FF"/>
                </a:solidFill>
                <a:ea typeface="宋体" panose="02010600030101010101" pitchFamily="2" charset="-122"/>
              </a:rPr>
              <a:t>bit-oriented </a:t>
            </a:r>
            <a:r>
              <a:rPr lang="en-US" altLang="zh-CN" smtClean="0">
                <a:ea typeface="宋体" panose="02010600030101010101" pitchFamily="2" charset="-122"/>
              </a:rPr>
              <a:t>protocol for communication over point-to-point and multipoint links. </a:t>
            </a:r>
            <a:endParaRPr lang="en-US" altLang="zh-CN" smtClean="0">
              <a:ea typeface="宋体" panose="02010600030101010101" pitchFamily="2" charset="-122"/>
            </a:endParaRPr>
          </a:p>
          <a:p>
            <a:pPr marL="342900" indent="-342900">
              <a:buFont typeface="Arial" panose="020B0604020202020204" pitchFamily="34" charset="0"/>
              <a:buChar char="•"/>
            </a:pPr>
            <a:r>
              <a:rPr lang="en-US" altLang="zh-CN" smtClean="0">
                <a:ea typeface="宋体" panose="02010600030101010101" pitchFamily="2" charset="-122"/>
              </a:rPr>
              <a:t>Although HDLC is more a theoretical issue than practical, most of the concept defined in HDLC is the basis for other practical protocols such as PPP, Ethernet, or wireless LANs.</a:t>
            </a:r>
            <a:endParaRPr lang="en-US" altLang="zh-CN" smtClean="0">
              <a:ea typeface="宋体" panose="02010600030101010101" pitchFamily="2" charset="-122"/>
            </a:endParaRPr>
          </a:p>
          <a:p>
            <a:pPr marL="342900" indent="-342900">
              <a:buFont typeface="Arial" panose="020B0604020202020204" pitchFamily="34" charset="0"/>
              <a:buChar char="•"/>
            </a:pPr>
            <a:r>
              <a:rPr lang="en-US" altLang="zh-CN" smtClean="0">
                <a:ea typeface="宋体" panose="02010600030101010101" pitchFamily="2" charset="-122"/>
              </a:rPr>
              <a:t>HDLC provides two common transfer modes that can be used in different configurations: </a:t>
            </a:r>
            <a:r>
              <a:rPr lang="en-US" altLang="zh-CN" smtClean="0">
                <a:solidFill>
                  <a:srgbClr val="0000FF"/>
                </a:solidFill>
                <a:ea typeface="宋体" panose="02010600030101010101" pitchFamily="2" charset="-122"/>
              </a:rPr>
              <a:t>normal response mode (NRM)</a:t>
            </a:r>
            <a:r>
              <a:rPr lang="en-US" altLang="zh-CN" smtClean="0">
                <a:ea typeface="宋体" panose="02010600030101010101" pitchFamily="2" charset="-122"/>
              </a:rPr>
              <a:t> and </a:t>
            </a:r>
            <a:r>
              <a:rPr lang="en-US" altLang="zh-CN" smtClean="0">
                <a:solidFill>
                  <a:srgbClr val="0000FF"/>
                </a:solidFill>
                <a:ea typeface="宋体" panose="02010600030101010101" pitchFamily="2" charset="-122"/>
              </a:rPr>
              <a:t>asynchronous balanced mode (ABM)</a:t>
            </a:r>
            <a:r>
              <a:rPr lang="en-US" altLang="zh-CN" smtClean="0">
                <a:ea typeface="宋体" panose="02010600030101010101" pitchFamily="2" charset="-122"/>
              </a:rPr>
              <a:t>. </a:t>
            </a:r>
            <a:endParaRPr lang="en-US" altLang="zh-CN" smtClean="0">
              <a:ea typeface="宋体" panose="02010600030101010101" pitchFamily="2" charset="-122"/>
            </a:endParaRPr>
          </a:p>
          <a:p>
            <a:pPr marL="342900" indent="-342900">
              <a:buFont typeface="Arial" panose="020B0604020202020204" pitchFamily="34" charset="0"/>
              <a:buChar char="•"/>
            </a:pPr>
            <a:endParaRPr lang="en-US" altLang="zh-CN" smtClean="0">
              <a:ea typeface="宋体" panose="02010600030101010101" pitchFamily="2" charset="-122"/>
            </a:endParaRPr>
          </a:p>
          <a:p>
            <a:pPr marL="342900" indent="-342900">
              <a:buFont typeface="Arial" panose="020B0604020202020204" pitchFamily="34" charset="0"/>
              <a:buChar char="•"/>
            </a:pPr>
            <a:endParaRPr lang="en-US" altLang="zh-CN" smtClean="0">
              <a:ea typeface="宋体" panose="02010600030101010101" pitchFamily="2" charset="-122"/>
            </a:endParaRPr>
          </a:p>
          <a:p>
            <a:pPr marL="342900" indent="-342900">
              <a:buFont typeface="Arial" panose="020B0604020202020204" pitchFamily="34" charset="0"/>
              <a:buChar char="•"/>
            </a:pPr>
            <a:endParaRPr lang="zh-CN" altLang="en-US" smtClean="0">
              <a:ea typeface="宋体" panose="02010600030101010101" pitchFamily="2" charset="-122"/>
            </a:endParaRPr>
          </a:p>
        </p:txBody>
      </p:sp>
      <p:sp>
        <p:nvSpPr>
          <p:cNvPr id="66564"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i="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en-US" altLang="zh-CN" smtClean="0">
                <a:ea typeface="宋体" panose="02010600030101010101" pitchFamily="2" charset="-122"/>
              </a:rPr>
              <a:t>Normal Response Mode</a:t>
            </a:r>
            <a:endParaRPr lang="zh-CN" altLang="en-US" smtClean="0">
              <a:ea typeface="宋体" panose="02010600030101010101" pitchFamily="2" charset="-122"/>
            </a:endParaRPr>
          </a:p>
        </p:txBody>
      </p:sp>
      <p:sp>
        <p:nvSpPr>
          <p:cNvPr id="67587"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67588"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963" y="2185988"/>
            <a:ext cx="809783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4724400"/>
            <a:ext cx="8174037"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349500"/>
            <a:ext cx="1600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748213"/>
            <a:ext cx="1600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3250" y="5576888"/>
            <a:ext cx="1562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5288" y="5548313"/>
            <a:ext cx="15605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1488" y="3035300"/>
            <a:ext cx="15605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en-US" altLang="zh-CN" smtClean="0">
                <a:ea typeface="宋体" panose="02010600030101010101" pitchFamily="2" charset="-122"/>
              </a:rPr>
              <a:t>Asynchronous Balanced Mode</a:t>
            </a:r>
            <a:endParaRPr lang="zh-CN" altLang="en-US" smtClean="0">
              <a:ea typeface="宋体" panose="02010600030101010101" pitchFamily="2" charset="-122"/>
            </a:endParaRPr>
          </a:p>
        </p:txBody>
      </p:sp>
      <p:sp>
        <p:nvSpPr>
          <p:cNvPr id="68611" name="内容占位符 2"/>
          <p:cNvSpPr>
            <a:spLocks noGrp="1"/>
          </p:cNvSpPr>
          <p:nvPr>
            <p:ph idx="1"/>
          </p:nvPr>
        </p:nvSpPr>
        <p:spPr/>
        <p:txBody>
          <a:bodyPr/>
          <a:lstStyle/>
          <a:p>
            <a:endParaRPr lang="zh-CN" altLang="en-US" smtClean="0">
              <a:ea typeface="宋体" panose="02010600030101010101" pitchFamily="2" charset="-122"/>
            </a:endParaRPr>
          </a:p>
        </p:txBody>
      </p:sp>
      <p:sp>
        <p:nvSpPr>
          <p:cNvPr id="68612"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smtClean="0">
                <a:ea typeface="宋体" panose="02010600030101010101" pitchFamily="2" charset="-122"/>
              </a:rPr>
              <a:t>Computer Networks, Chapter 3 The Data Link Layer</a:t>
            </a:r>
            <a:endParaRPr lang="en-US" altLang="zh-CN" sz="800" smtClean="0">
              <a:ea typeface="宋体" panose="02010600030101010101" pitchFamily="2" charset="-122"/>
            </a:endParaRPr>
          </a:p>
        </p:txBody>
      </p:sp>
      <p:pic>
        <p:nvPicPr>
          <p:cNvPr id="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2819400"/>
            <a:ext cx="8626475"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336925"/>
            <a:ext cx="23304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059238"/>
            <a:ext cx="22733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annenbaum">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Tannenbau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Tannenbau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nnenbau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nnenbau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nnenbau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nnenbau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nnenbau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nnenbau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28463</Words>
  <Application>WPS 演示</Application>
  <PresentationFormat>全屏显示(4:3)</PresentationFormat>
  <Paragraphs>1145</Paragraphs>
  <Slides>114</Slides>
  <Notes>21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0</vt:i4>
      </vt:variant>
      <vt:variant>
        <vt:lpstr>幻灯片标题</vt:lpstr>
      </vt:variant>
      <vt:variant>
        <vt:i4>114</vt:i4>
      </vt:variant>
    </vt:vector>
  </HeadingPairs>
  <TitlesOfParts>
    <vt:vector size="126" baseType="lpstr">
      <vt:lpstr>Arial</vt:lpstr>
      <vt:lpstr>宋体</vt:lpstr>
      <vt:lpstr>Wingdings</vt:lpstr>
      <vt:lpstr>Times New Roman</vt:lpstr>
      <vt:lpstr>微软雅黑</vt:lpstr>
      <vt:lpstr>Arial Unicode MS</vt:lpstr>
      <vt:lpstr>Calibri</vt:lpstr>
      <vt:lpstr>Times</vt:lpstr>
      <vt:lpstr>Baby Kruffy</vt:lpstr>
      <vt:lpstr>Segoe Print</vt:lpstr>
      <vt:lpstr>Courier New</vt:lpstr>
      <vt:lpstr>Tannenbaum</vt:lpstr>
      <vt:lpstr>The Data Link Layer Chapter 3</vt:lpstr>
      <vt:lpstr>The Data Link Layer</vt:lpstr>
      <vt:lpstr>PowerPoint 演示文稿</vt:lpstr>
      <vt:lpstr>Nodes and Links</vt:lpstr>
      <vt:lpstr>Two Categories of Links</vt:lpstr>
      <vt:lpstr>Two Sublayers of the Data Link Layer</vt:lpstr>
      <vt:lpstr>Data Link Layer Design Issues</vt:lpstr>
      <vt:lpstr>Frames</vt:lpstr>
      <vt:lpstr>Possible Services</vt:lpstr>
      <vt:lpstr>Framing Methods</vt:lpstr>
      <vt:lpstr>Framing – Byte count</vt:lpstr>
      <vt:lpstr>Framing – Byte stuffing</vt:lpstr>
      <vt:lpstr>Framing – Bit stuffing</vt:lpstr>
      <vt:lpstr>Error Control</vt:lpstr>
      <vt:lpstr>Flow Control</vt:lpstr>
      <vt:lpstr>The Data Link Layer Chapter 3</vt:lpstr>
      <vt:lpstr>Type of Errors</vt:lpstr>
      <vt:lpstr>Error Detection and Correction</vt:lpstr>
      <vt:lpstr>Error Bounds – Hamming distance </vt:lpstr>
      <vt:lpstr>Minimum Hamming distance</vt:lpstr>
      <vt:lpstr>Linear Block Codes</vt:lpstr>
      <vt:lpstr>Error Correction Codes</vt:lpstr>
      <vt:lpstr>Hamming Codes</vt:lpstr>
      <vt:lpstr>Single Error Correction</vt:lpstr>
      <vt:lpstr>Data and redundancy bits of Hamming Codes</vt:lpstr>
      <vt:lpstr>Positions of Redundancy Bits</vt:lpstr>
      <vt:lpstr>Redundancy Bits Calculation</vt:lpstr>
      <vt:lpstr>Example</vt:lpstr>
      <vt:lpstr>Error Correction using Hamming Code</vt:lpstr>
      <vt:lpstr>Burst error correction using Hamming code</vt:lpstr>
      <vt:lpstr>Summary of Hamming code</vt:lpstr>
      <vt:lpstr>Error Correction – Convolutional codes</vt:lpstr>
      <vt:lpstr>Error detection codes</vt:lpstr>
      <vt:lpstr>Error Detection – Parity (1)</vt:lpstr>
      <vt:lpstr>Error Detection – Parity (2)</vt:lpstr>
      <vt:lpstr>Error Detection – Checksums </vt:lpstr>
      <vt:lpstr>Checksum</vt:lpstr>
      <vt:lpstr>Checksum Example</vt:lpstr>
      <vt:lpstr>Checksum Example (cont.)</vt:lpstr>
      <vt:lpstr>Calculation procedure of the previous example</vt:lpstr>
      <vt:lpstr>Procedure to calculate the traditional checksum</vt:lpstr>
      <vt:lpstr>Algorithm to calculate the traditional checksum</vt:lpstr>
      <vt:lpstr>Problems of the traditional checksum calculation</vt:lpstr>
      <vt:lpstr>Algorithm to calculate an 8-bit Fletcher checksum</vt:lpstr>
      <vt:lpstr>Algorithm to calculate an Adler checksum</vt:lpstr>
      <vt:lpstr>Cyclic codes</vt:lpstr>
      <vt:lpstr>Error Detection – CRCs</vt:lpstr>
      <vt:lpstr>PowerPoint 演示文稿</vt:lpstr>
      <vt:lpstr>PowerPoint 演示文稿</vt:lpstr>
      <vt:lpstr>PowerPoint 演示文稿</vt:lpstr>
      <vt:lpstr>PowerPoint 演示文稿</vt:lpstr>
      <vt:lpstr>Performance</vt:lpstr>
      <vt:lpstr>Performance (contd.)</vt:lpstr>
      <vt:lpstr>PowerPoint 演示文稿</vt:lpstr>
      <vt:lpstr>Properties of Good Polynomials</vt:lpstr>
      <vt:lpstr>CRC: a good candidate for many networks </vt:lpstr>
      <vt:lpstr>Elementary Data Link Protocols</vt:lpstr>
      <vt:lpstr>Link layer environment (1)</vt:lpstr>
      <vt:lpstr>Link layer environment (2)</vt:lpstr>
      <vt:lpstr>Utopian Simplex Protocol (1)</vt:lpstr>
      <vt:lpstr>Utopian Simplex Protocol (2)</vt:lpstr>
      <vt:lpstr>Stop-and-Wait – Error-free channel</vt:lpstr>
      <vt:lpstr>Stop-and-Wait – Noisy channel (1)</vt:lpstr>
      <vt:lpstr>Stop-and-Wait – Noisy channel (2)</vt:lpstr>
      <vt:lpstr>Stop-and-Wait – Noisy channel (3)</vt:lpstr>
      <vt:lpstr>Stop-and-Wait – Noisy channel (4)</vt:lpstr>
      <vt:lpstr>Stop-and-Wait – Noisy channel (5)</vt:lpstr>
      <vt:lpstr>Stop-and-Wait – Noisy channel (6)</vt:lpstr>
      <vt:lpstr>Sliding Window Protocols</vt:lpstr>
      <vt:lpstr>Sliding Window concept (1)</vt:lpstr>
      <vt:lpstr>Sliding window in circular format</vt:lpstr>
      <vt:lpstr>Sliding window in linear format</vt:lpstr>
      <vt:lpstr>Sliding Window Example</vt:lpstr>
      <vt:lpstr>Pipelining</vt:lpstr>
      <vt:lpstr>Pipelining Example</vt:lpstr>
      <vt:lpstr>Sliding Window Protocols</vt:lpstr>
      <vt:lpstr>One-Bit Sliding Window (1)</vt:lpstr>
      <vt:lpstr>One-Bit Sliding Window (2)</vt:lpstr>
      <vt:lpstr>One-Bit Sliding Window (3)</vt:lpstr>
      <vt:lpstr>One-Bit Sliding Window (4)</vt:lpstr>
      <vt:lpstr>Sliding Window Protocols</vt:lpstr>
      <vt:lpstr>Go-Back-N (1)</vt:lpstr>
      <vt:lpstr>Go-Back-N (2)</vt:lpstr>
      <vt:lpstr>Send window for Go-Back-N</vt:lpstr>
      <vt:lpstr>Receive window for Go-Back-N</vt:lpstr>
      <vt:lpstr>Send Window size for Go-Back-N</vt:lpstr>
      <vt:lpstr>Cumulative Acknowledgment </vt:lpstr>
      <vt:lpstr>What happens when a frame is lost in  Go-Back-N?</vt:lpstr>
      <vt:lpstr>Sliding Window Protocols</vt:lpstr>
      <vt:lpstr>Selective Repeat (1)</vt:lpstr>
      <vt:lpstr>Selective Repeat (2)</vt:lpstr>
      <vt:lpstr>Send and receive window  for Selective Repeat</vt:lpstr>
      <vt:lpstr>Window size for Selective Repeat</vt:lpstr>
      <vt:lpstr>Window size for Selective Repeat (cont.)</vt:lpstr>
      <vt:lpstr>What happens when a frame is lost in Selective Repeat?</vt:lpstr>
      <vt:lpstr>Example Data Link Protocols</vt:lpstr>
      <vt:lpstr>HDLC</vt:lpstr>
      <vt:lpstr>Normal Response Mode</vt:lpstr>
      <vt:lpstr>Asynchronous Balanced Mode</vt:lpstr>
      <vt:lpstr>HDLC Frames</vt:lpstr>
      <vt:lpstr>Example of connection and disconnection</vt:lpstr>
      <vt:lpstr>Example of piggybacking with and without error</vt:lpstr>
      <vt:lpstr>Packet over SONET</vt:lpstr>
      <vt:lpstr>PPP (1)</vt:lpstr>
      <vt:lpstr>PPP (2)</vt:lpstr>
      <vt:lpstr>Multiplexing in PPP</vt:lpstr>
      <vt:lpstr>LCP packet encapsulated in a frame</vt:lpstr>
      <vt:lpstr>PAP packets encapsulated in a PPP frame</vt:lpstr>
      <vt:lpstr>CHAP packets encapsulated in a PPP frame</vt:lpstr>
      <vt:lpstr>IPCP packet encapsulated in a PPP frame</vt:lpstr>
      <vt:lpstr>An example of PPP</vt:lpstr>
      <vt:lpstr>ADSL (1)</vt:lpstr>
      <vt:lpstr>ADSL (2)</vt:lpstr>
      <vt:lpstr>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Steve_2</dc:creator>
  <cp:lastModifiedBy>print</cp:lastModifiedBy>
  <cp:revision>186</cp:revision>
  <dcterms:created xsi:type="dcterms:W3CDTF">2010-05-03T15:18:00Z</dcterms:created>
  <dcterms:modified xsi:type="dcterms:W3CDTF">2019-10-05T11:08:06Z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